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349" r:id="rId14"/>
    <p:sldId id="268" r:id="rId15"/>
    <p:sldId id="350" r:id="rId16"/>
    <p:sldId id="269" r:id="rId17"/>
    <p:sldId id="351" r:id="rId18"/>
    <p:sldId id="270" r:id="rId19"/>
    <p:sldId id="271" r:id="rId20"/>
    <p:sldId id="272" r:id="rId21"/>
    <p:sldId id="273" r:id="rId22"/>
    <p:sldId id="274" r:id="rId23"/>
    <p:sldId id="384" r:id="rId24"/>
    <p:sldId id="275" r:id="rId25"/>
    <p:sldId id="276" r:id="rId26"/>
    <p:sldId id="277" r:id="rId27"/>
    <p:sldId id="278" r:id="rId28"/>
    <p:sldId id="279" r:id="rId29"/>
    <p:sldId id="280" r:id="rId30"/>
    <p:sldId id="281" r:id="rId31"/>
    <p:sldId id="282" r:id="rId32"/>
    <p:sldId id="35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359" r:id="rId47"/>
    <p:sldId id="360" r:id="rId48"/>
    <p:sldId id="362" r:id="rId49"/>
    <p:sldId id="361" r:id="rId50"/>
    <p:sldId id="363" r:id="rId51"/>
    <p:sldId id="296" r:id="rId52"/>
    <p:sldId id="364" r:id="rId53"/>
    <p:sldId id="365" r:id="rId54"/>
    <p:sldId id="300" r:id="rId55"/>
    <p:sldId id="301" r:id="rId56"/>
    <p:sldId id="348" r:id="rId57"/>
    <p:sldId id="354" r:id="rId58"/>
    <p:sldId id="355" r:id="rId59"/>
    <p:sldId id="353" r:id="rId60"/>
    <p:sldId id="356" r:id="rId61"/>
    <p:sldId id="303" r:id="rId62"/>
    <p:sldId id="304" r:id="rId63"/>
    <p:sldId id="306" r:id="rId64"/>
    <p:sldId id="357" r:id="rId65"/>
    <p:sldId id="358" r:id="rId66"/>
    <p:sldId id="308" r:id="rId67"/>
    <p:sldId id="368" r:id="rId68"/>
    <p:sldId id="309" r:id="rId69"/>
    <p:sldId id="310" r:id="rId70"/>
    <p:sldId id="311" r:id="rId71"/>
    <p:sldId id="312" r:id="rId72"/>
    <p:sldId id="366" r:id="rId73"/>
    <p:sldId id="367" r:id="rId74"/>
    <p:sldId id="369" r:id="rId75"/>
    <p:sldId id="370" r:id="rId76"/>
    <p:sldId id="371" r:id="rId77"/>
    <p:sldId id="372" r:id="rId78"/>
    <p:sldId id="373" r:id="rId79"/>
    <p:sldId id="315" r:id="rId80"/>
    <p:sldId id="374" r:id="rId81"/>
    <p:sldId id="375" r:id="rId82"/>
    <p:sldId id="378" r:id="rId83"/>
    <p:sldId id="317" r:id="rId84"/>
    <p:sldId id="379" r:id="rId85"/>
    <p:sldId id="376" r:id="rId86"/>
    <p:sldId id="377" r:id="rId87"/>
    <p:sldId id="321" r:id="rId88"/>
    <p:sldId id="322" r:id="rId89"/>
    <p:sldId id="323" r:id="rId90"/>
    <p:sldId id="380" r:id="rId91"/>
    <p:sldId id="382" r:id="rId92"/>
    <p:sldId id="381" r:id="rId93"/>
    <p:sldId id="324" r:id="rId94"/>
    <p:sldId id="325" r:id="rId95"/>
    <p:sldId id="326" r:id="rId96"/>
    <p:sldId id="327" r:id="rId97"/>
    <p:sldId id="328" r:id="rId98"/>
    <p:sldId id="329" r:id="rId99"/>
    <p:sldId id="330" r:id="rId100"/>
    <p:sldId id="331" r:id="rId101"/>
    <p:sldId id="332" r:id="rId102"/>
    <p:sldId id="333" r:id="rId103"/>
    <p:sldId id="334" r:id="rId104"/>
    <p:sldId id="335" r:id="rId105"/>
    <p:sldId id="336" r:id="rId106"/>
    <p:sldId id="337" r:id="rId107"/>
    <p:sldId id="338" r:id="rId108"/>
    <p:sldId id="340" r:id="rId109"/>
    <p:sldId id="339" r:id="rId110"/>
    <p:sldId id="341" r:id="rId111"/>
    <p:sldId id="342" r:id="rId112"/>
    <p:sldId id="343" r:id="rId113"/>
    <p:sldId id="344" r:id="rId114"/>
    <p:sldId id="345" r:id="rId115"/>
    <p:sldId id="346" r:id="rId116"/>
    <p:sldId id="347"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5620"/>
    <p:restoredTop sz="84201" autoAdjust="0"/>
  </p:normalViewPr>
  <p:slideViewPr>
    <p:cSldViewPr snapToGrid="0">
      <p:cViewPr varScale="1">
        <p:scale>
          <a:sx n="63" d="100"/>
          <a:sy n="63" d="100"/>
        </p:scale>
        <p:origin x="9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F5373-AB58-4BF0-8DF7-E9764ED96C54}" type="datetimeFigureOut">
              <a:rPr lang="en-US" smtClean="0"/>
              <a:t>7/11/2018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9F66A3-BBC4-427C-AF95-7F829FCFBB29}" type="slidenum">
              <a:rPr lang="en-US" smtClean="0"/>
              <a:t>‹#›</a:t>
            </a:fld>
            <a:endParaRPr lang="en-US"/>
          </a:p>
        </p:txBody>
      </p:sp>
    </p:spTree>
    <p:extLst>
      <p:ext uri="{BB962C8B-B14F-4D97-AF65-F5344CB8AC3E}">
        <p14:creationId xmlns:p14="http://schemas.microsoft.com/office/powerpoint/2010/main" val="1488996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http://shop.oreilly.com/product/0636920035985.do</a:t>
            </a:r>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6</a:t>
            </a:fld>
            <a:endParaRPr lang="en-US"/>
          </a:p>
        </p:txBody>
      </p:sp>
    </p:spTree>
    <p:extLst>
      <p:ext uri="{BB962C8B-B14F-4D97-AF65-F5344CB8AC3E}">
        <p14:creationId xmlns:p14="http://schemas.microsoft.com/office/powerpoint/2010/main" val="427108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56</a:t>
            </a:fld>
            <a:endParaRPr lang="en-US"/>
          </a:p>
        </p:txBody>
      </p:sp>
    </p:spTree>
    <p:extLst>
      <p:ext uri="{BB962C8B-B14F-4D97-AF65-F5344CB8AC3E}">
        <p14:creationId xmlns:p14="http://schemas.microsoft.com/office/powerpoint/2010/main" val="383771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58</a:t>
            </a:fld>
            <a:endParaRPr lang="en-US"/>
          </a:p>
        </p:txBody>
      </p:sp>
    </p:spTree>
    <p:extLst>
      <p:ext uri="{BB962C8B-B14F-4D97-AF65-F5344CB8AC3E}">
        <p14:creationId xmlns:p14="http://schemas.microsoft.com/office/powerpoint/2010/main" val="3391313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61</a:t>
            </a:fld>
            <a:endParaRPr lang="en-US"/>
          </a:p>
        </p:txBody>
      </p:sp>
    </p:spTree>
    <p:extLst>
      <p:ext uri="{BB962C8B-B14F-4D97-AF65-F5344CB8AC3E}">
        <p14:creationId xmlns:p14="http://schemas.microsoft.com/office/powerpoint/2010/main" val="2604858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a:t>
            </a:r>
            <a:r>
              <a:rPr lang="en-US" baseline="0" dirty="0" err="1" smtClean="0"/>
              <a:t>BeanD</a:t>
            </a:r>
            <a:r>
              <a:rPr lang="en-US" baseline="0" dirty="0" smtClean="0"/>
              <a:t> did not exists in our IOC container, we will not get any error. And container is not satisfy our </a:t>
            </a:r>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62</a:t>
            </a:fld>
            <a:endParaRPr lang="en-US"/>
          </a:p>
        </p:txBody>
      </p:sp>
    </p:spTree>
    <p:extLst>
      <p:ext uri="{BB962C8B-B14F-4D97-AF65-F5344CB8AC3E}">
        <p14:creationId xmlns:p14="http://schemas.microsoft.com/office/powerpoint/2010/main" val="304296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63</a:t>
            </a:fld>
            <a:endParaRPr lang="en-US"/>
          </a:p>
        </p:txBody>
      </p:sp>
    </p:spTree>
    <p:extLst>
      <p:ext uri="{BB962C8B-B14F-4D97-AF65-F5344CB8AC3E}">
        <p14:creationId xmlns:p14="http://schemas.microsoft.com/office/powerpoint/2010/main" val="2449500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for(Entry&lt;</a:t>
            </a:r>
            <a:r>
              <a:rPr lang="en-US" dirty="0" err="1" smtClean="0"/>
              <a:t>String,BeanB</a:t>
            </a:r>
            <a:r>
              <a:rPr lang="en-US" dirty="0" smtClean="0"/>
              <a:t>&gt; entry: </a:t>
            </a:r>
            <a:r>
              <a:rPr lang="en-US" dirty="0" err="1" smtClean="0"/>
              <a:t>beanA.getBeanBs.entrySet</a:t>
            </a:r>
            <a:r>
              <a:rPr lang="en-US" dirty="0" smtClean="0"/>
              <a:t>()){</a:t>
            </a:r>
          </a:p>
          <a:p>
            <a:r>
              <a:rPr lang="en-US" dirty="0" smtClean="0"/>
              <a:t>         </a:t>
            </a:r>
            <a:r>
              <a:rPr lang="en-US" dirty="0" err="1" smtClean="0"/>
              <a:t>System.out.println</a:t>
            </a:r>
            <a:r>
              <a:rPr lang="en-US" dirty="0" smtClean="0"/>
              <a:t>(</a:t>
            </a:r>
            <a:r>
              <a:rPr lang="en-US" dirty="0" err="1" smtClean="0"/>
              <a:t>entry.getKey</a:t>
            </a:r>
            <a:r>
              <a:rPr lang="en-US" dirty="0" smtClean="0"/>
              <a:t>()</a:t>
            </a:r>
            <a:r>
              <a:rPr lang="en-US" baseline="0" dirty="0" smtClean="0"/>
              <a:t> + “” </a:t>
            </a:r>
            <a:r>
              <a:rPr lang="en-US" baseline="0" dirty="0" err="1" smtClean="0"/>
              <a:t>entry.getValue</a:t>
            </a:r>
            <a:r>
              <a:rPr lang="en-US" baseline="0" smtClean="0"/>
              <a:t>()</a:t>
            </a:r>
            <a:r>
              <a:rPr lang="en-US" smtClean="0"/>
              <a:t>);	</a:t>
            </a:r>
          </a:p>
          <a:p>
            <a:r>
              <a:rPr lang="en-US" dirty="0" smtClean="0"/>
              <a:t>}</a:t>
            </a:r>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70</a:t>
            </a:fld>
            <a:endParaRPr lang="en-US"/>
          </a:p>
        </p:txBody>
      </p:sp>
    </p:spTree>
    <p:extLst>
      <p:ext uri="{BB962C8B-B14F-4D97-AF65-F5344CB8AC3E}">
        <p14:creationId xmlns:p14="http://schemas.microsoft.com/office/powerpoint/2010/main" val="3581887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9F66A3-BBC4-427C-AF95-7F829FCFBB29}" type="slidenum">
              <a:rPr lang="en-US" smtClean="0"/>
              <a:t>72</a:t>
            </a:fld>
            <a:endParaRPr lang="en-US"/>
          </a:p>
        </p:txBody>
      </p:sp>
    </p:spTree>
    <p:extLst>
      <p:ext uri="{BB962C8B-B14F-4D97-AF65-F5344CB8AC3E}">
        <p14:creationId xmlns:p14="http://schemas.microsoft.com/office/powerpoint/2010/main" val="3246294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76</a:t>
            </a:fld>
            <a:endParaRPr lang="en-US"/>
          </a:p>
        </p:txBody>
      </p:sp>
    </p:spTree>
    <p:extLst>
      <p:ext uri="{BB962C8B-B14F-4D97-AF65-F5344CB8AC3E}">
        <p14:creationId xmlns:p14="http://schemas.microsoft.com/office/powerpoint/2010/main" val="2845662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80</a:t>
            </a:fld>
            <a:endParaRPr lang="en-US"/>
          </a:p>
        </p:txBody>
      </p:sp>
    </p:spTree>
    <p:extLst>
      <p:ext uri="{BB962C8B-B14F-4D97-AF65-F5344CB8AC3E}">
        <p14:creationId xmlns:p14="http://schemas.microsoft.com/office/powerpoint/2010/main" val="981364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 annotation is auto-wire</a:t>
            </a:r>
            <a:r>
              <a:rPr lang="en-US" baseline="0" dirty="0" smtClean="0"/>
              <a:t> </a:t>
            </a:r>
            <a:r>
              <a:rPr lang="en-US" baseline="0" dirty="0" err="1" smtClean="0"/>
              <a:t>byName</a:t>
            </a:r>
            <a:r>
              <a:rPr lang="en-US" baseline="0" dirty="0" smtClean="0"/>
              <a:t>.</a:t>
            </a:r>
          </a:p>
          <a:p>
            <a:r>
              <a:rPr lang="en-US" baseline="0" dirty="0" smtClean="0"/>
              <a:t>@</a:t>
            </a:r>
            <a:r>
              <a:rPr lang="en-US" baseline="0" dirty="0" err="1" smtClean="0"/>
              <a:t>Autowired</a:t>
            </a:r>
            <a:r>
              <a:rPr lang="en-US" baseline="0" dirty="0" smtClean="0"/>
              <a:t> annotation is auto-wire </a:t>
            </a:r>
            <a:r>
              <a:rPr lang="en-US" baseline="0" dirty="0" err="1" smtClean="0"/>
              <a:t>byType</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82</a:t>
            </a:fld>
            <a:endParaRPr lang="en-US"/>
          </a:p>
        </p:txBody>
      </p:sp>
    </p:spTree>
    <p:extLst>
      <p:ext uri="{BB962C8B-B14F-4D97-AF65-F5344CB8AC3E}">
        <p14:creationId xmlns:p14="http://schemas.microsoft.com/office/powerpoint/2010/main" val="377404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9</a:t>
            </a:fld>
            <a:endParaRPr lang="en-US"/>
          </a:p>
        </p:txBody>
      </p:sp>
    </p:spTree>
    <p:extLst>
      <p:ext uri="{BB962C8B-B14F-4D97-AF65-F5344CB8AC3E}">
        <p14:creationId xmlns:p14="http://schemas.microsoft.com/office/powerpoint/2010/main" val="2202104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A9F66A3-BBC4-427C-AF95-7F829FCFBB29}" type="slidenum">
              <a:rPr lang="en-US" smtClean="0"/>
              <a:t>85</a:t>
            </a:fld>
            <a:endParaRPr lang="en-US"/>
          </a:p>
        </p:txBody>
      </p:sp>
    </p:spTree>
    <p:extLst>
      <p:ext uri="{BB962C8B-B14F-4D97-AF65-F5344CB8AC3E}">
        <p14:creationId xmlns:p14="http://schemas.microsoft.com/office/powerpoint/2010/main" val="13603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87</a:t>
            </a:fld>
            <a:endParaRPr lang="en-US"/>
          </a:p>
        </p:txBody>
      </p:sp>
    </p:spTree>
    <p:extLst>
      <p:ext uri="{BB962C8B-B14F-4D97-AF65-F5344CB8AC3E}">
        <p14:creationId xmlns:p14="http://schemas.microsoft.com/office/powerpoint/2010/main" val="265575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11</a:t>
            </a:fld>
            <a:endParaRPr lang="en-US"/>
          </a:p>
        </p:txBody>
      </p:sp>
    </p:spTree>
    <p:extLst>
      <p:ext uri="{BB962C8B-B14F-4D97-AF65-F5344CB8AC3E}">
        <p14:creationId xmlns:p14="http://schemas.microsoft.com/office/powerpoint/2010/main" val="1142871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23</a:t>
            </a:fld>
            <a:endParaRPr lang="en-US"/>
          </a:p>
        </p:txBody>
      </p:sp>
    </p:spTree>
    <p:extLst>
      <p:ext uri="{BB962C8B-B14F-4D97-AF65-F5344CB8AC3E}">
        <p14:creationId xmlns:p14="http://schemas.microsoft.com/office/powerpoint/2010/main" val="420683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class Bean{</a:t>
            </a:r>
          </a:p>
          <a:p>
            <a:r>
              <a:rPr lang="en-US" dirty="0" smtClean="0"/>
              <a:t>    private</a:t>
            </a:r>
            <a:r>
              <a:rPr lang="en-US" baseline="0" dirty="0" smtClean="0"/>
              <a:t> List&lt;String&gt;  list;</a:t>
            </a:r>
          </a:p>
          <a:p>
            <a:r>
              <a:rPr lang="en-US" baseline="0" dirty="0" smtClean="0"/>
              <a:t>    private Map&lt;String, String&gt; map;</a:t>
            </a:r>
          </a:p>
          <a:p>
            <a:r>
              <a:rPr lang="en-US" dirty="0" smtClean="0"/>
              <a:t>    private Set&lt;String&gt; set;</a:t>
            </a:r>
          </a:p>
          <a:p>
            <a:r>
              <a:rPr lang="en-US" dirty="0" smtClean="0"/>
              <a:t>    private Properties property;</a:t>
            </a:r>
          </a:p>
          <a:p>
            <a:r>
              <a:rPr lang="en-US" dirty="0" smtClean="0"/>
              <a:t>    // getter &amp; setter</a:t>
            </a:r>
            <a:r>
              <a:rPr lang="en-US" baseline="0" dirty="0" smtClean="0"/>
              <a:t> methods </a:t>
            </a:r>
            <a:r>
              <a:rPr lang="en-US" dirty="0" smtClean="0"/>
              <a:t> </a:t>
            </a:r>
          </a:p>
          <a:p>
            <a:r>
              <a:rPr lang="en-US" dirty="0" smtClean="0"/>
              <a:t>}</a:t>
            </a:r>
          </a:p>
          <a:p>
            <a:endParaRPr lang="en-US" dirty="0" smtClean="0"/>
          </a:p>
          <a:p>
            <a:r>
              <a:rPr lang="en-US" dirty="0" smtClean="0"/>
              <a:t>&lt;bean id=“bean” class=“</a:t>
            </a:r>
            <a:r>
              <a:rPr lang="en-US" dirty="0" err="1" smtClean="0"/>
              <a:t>com.infiniteskills.spring.Bean</a:t>
            </a:r>
            <a:r>
              <a:rPr lang="en-US" dirty="0" smtClean="0"/>
              <a:t>”&gt;</a:t>
            </a:r>
          </a:p>
          <a:p>
            <a:r>
              <a:rPr lang="en-US" dirty="0" smtClean="0"/>
              <a:t>           &lt;property</a:t>
            </a:r>
            <a:r>
              <a:rPr lang="en-US" baseline="0" dirty="0" smtClean="0"/>
              <a:t> name=“list”</a:t>
            </a:r>
            <a:r>
              <a:rPr lang="en-US" dirty="0" smtClean="0"/>
              <a:t>&gt;</a:t>
            </a:r>
          </a:p>
          <a:p>
            <a:r>
              <a:rPr lang="en-US" dirty="0" smtClean="0"/>
              <a:t>	&lt;list&gt;</a:t>
            </a:r>
          </a:p>
          <a:p>
            <a:r>
              <a:rPr lang="en-US" dirty="0" smtClean="0"/>
              <a:t>	</a:t>
            </a:r>
            <a:r>
              <a:rPr lang="en-US" baseline="0" dirty="0" smtClean="0"/>
              <a:t>         </a:t>
            </a:r>
            <a:r>
              <a:rPr lang="en-US" dirty="0" smtClean="0"/>
              <a:t>&lt;value&gt;&lt;value&gt;</a:t>
            </a:r>
          </a:p>
          <a:p>
            <a:r>
              <a:rPr lang="en-US" dirty="0" smtClean="0"/>
              <a:t>	</a:t>
            </a:r>
            <a:r>
              <a:rPr lang="en-US" baseline="0" dirty="0" smtClean="0"/>
              <a:t>         </a:t>
            </a:r>
            <a:r>
              <a:rPr lang="en-US" dirty="0" smtClean="0"/>
              <a:t>&lt;value&gt;&lt;value&gt;	</a:t>
            </a:r>
          </a:p>
          <a:p>
            <a:r>
              <a:rPr lang="en-US" dirty="0" smtClean="0"/>
              <a:t>	&lt;/list&gt;</a:t>
            </a:r>
          </a:p>
          <a:p>
            <a:r>
              <a:rPr lang="en-US" dirty="0" smtClean="0"/>
              <a:t>           </a:t>
            </a:r>
            <a:r>
              <a:rPr lang="en-US" baseline="0" dirty="0" smtClean="0"/>
              <a:t> &lt;/property&gt;</a:t>
            </a:r>
            <a:r>
              <a:rPr lang="en-US" dirty="0" smtClean="0"/>
              <a:t>	</a:t>
            </a:r>
          </a:p>
          <a:p>
            <a:r>
              <a:rPr lang="en-US" baseline="0" dirty="0" smtClean="0"/>
              <a:t>            </a:t>
            </a:r>
            <a:r>
              <a:rPr lang="en-US" dirty="0" smtClean="0"/>
              <a:t>&lt;property</a:t>
            </a:r>
            <a:r>
              <a:rPr lang="en-US" baseline="0" dirty="0" smtClean="0"/>
              <a:t> name=“set”</a:t>
            </a:r>
            <a:r>
              <a:rPr lang="en-US" dirty="0" smtClean="0"/>
              <a:t>&gt;</a:t>
            </a:r>
          </a:p>
          <a:p>
            <a:r>
              <a:rPr lang="en-US" dirty="0" smtClean="0"/>
              <a:t>	&lt;set&gt;&lt;/set&gt;</a:t>
            </a:r>
          </a:p>
          <a:p>
            <a:r>
              <a:rPr lang="en-US" dirty="0" smtClean="0"/>
              <a:t>           </a:t>
            </a:r>
            <a:r>
              <a:rPr lang="en-US" baseline="0" dirty="0" smtClean="0"/>
              <a:t> &lt;/property&gt;    </a:t>
            </a:r>
            <a:endParaRPr lang="en-US" dirty="0" smtClean="0"/>
          </a:p>
          <a:p>
            <a:r>
              <a:rPr lang="en-US" baseline="0" dirty="0" smtClean="0"/>
              <a:t>            </a:t>
            </a:r>
            <a:r>
              <a:rPr lang="en-US" dirty="0" smtClean="0"/>
              <a:t>&lt;property</a:t>
            </a:r>
            <a:r>
              <a:rPr lang="en-US" baseline="0" dirty="0" smtClean="0"/>
              <a:t> name=“map”</a:t>
            </a:r>
            <a:r>
              <a:rPr lang="en-US" dirty="0" smtClean="0"/>
              <a:t>&gt;</a:t>
            </a:r>
          </a:p>
          <a:p>
            <a:r>
              <a:rPr lang="en-US" dirty="0" smtClean="0"/>
              <a:t>	&lt;map&gt;</a:t>
            </a:r>
          </a:p>
          <a:p>
            <a:r>
              <a:rPr lang="en-US" dirty="0" smtClean="0"/>
              <a:t>	          &lt;entry key=“a” value=“Apple”/&gt;</a:t>
            </a:r>
          </a:p>
          <a:p>
            <a:r>
              <a:rPr lang="en-US" dirty="0" smtClean="0"/>
              <a:t>	          &lt;entry key=“b” value=“B</a:t>
            </a:r>
            <a:r>
              <a:rPr lang="en-US" baseline="0" dirty="0" smtClean="0"/>
              <a:t>all</a:t>
            </a:r>
            <a:r>
              <a:rPr lang="en-US" dirty="0" smtClean="0"/>
              <a:t>”/&gt;</a:t>
            </a:r>
          </a:p>
          <a:p>
            <a:r>
              <a:rPr lang="en-US" dirty="0" smtClean="0"/>
              <a:t>	          &lt;entry key=“c” value=“Cake”/&gt;	</a:t>
            </a:r>
          </a:p>
          <a:p>
            <a:r>
              <a:rPr lang="en-US" dirty="0" smtClean="0"/>
              <a:t>	&lt;/map&gt;</a:t>
            </a:r>
          </a:p>
          <a:p>
            <a:r>
              <a:rPr lang="en-US" dirty="0" smtClean="0"/>
              <a:t>           </a:t>
            </a:r>
            <a:r>
              <a:rPr lang="en-US" baseline="0" dirty="0" smtClean="0"/>
              <a:t> &lt;/property&gt;</a:t>
            </a:r>
          </a:p>
          <a:p>
            <a:r>
              <a:rPr lang="en-US" baseline="0" dirty="0" smtClean="0"/>
              <a:t>           </a:t>
            </a:r>
            <a:r>
              <a:rPr lang="en-US" dirty="0" smtClean="0"/>
              <a:t>&lt;property</a:t>
            </a:r>
            <a:r>
              <a:rPr lang="en-US" baseline="0" dirty="0" smtClean="0"/>
              <a:t> name=“properties”</a:t>
            </a:r>
            <a:r>
              <a:rPr lang="en-US" dirty="0" smtClean="0"/>
              <a:t>&gt;</a:t>
            </a:r>
          </a:p>
          <a:p>
            <a:r>
              <a:rPr lang="en-US" dirty="0" smtClean="0"/>
              <a:t>	&lt;props&gt;</a:t>
            </a:r>
          </a:p>
          <a:p>
            <a:r>
              <a:rPr lang="en-US" dirty="0" smtClean="0"/>
              <a:t>	          &lt;prop key=“a”&gt;Apple&lt;/prop&gt;</a:t>
            </a:r>
          </a:p>
          <a:p>
            <a:r>
              <a:rPr lang="en-US" dirty="0" smtClean="0"/>
              <a:t>	          &lt;prop key=“b”&gt;Ball&lt;/prop&gt;</a:t>
            </a:r>
          </a:p>
          <a:p>
            <a:r>
              <a:rPr lang="en-US" dirty="0" smtClean="0"/>
              <a:t>	&lt;/props&gt;</a:t>
            </a:r>
          </a:p>
          <a:p>
            <a:r>
              <a:rPr lang="en-US" dirty="0" smtClean="0"/>
              <a:t>           </a:t>
            </a:r>
            <a:r>
              <a:rPr lang="en-US" baseline="0" dirty="0" smtClean="0"/>
              <a:t> &lt;/property&gt;    </a:t>
            </a:r>
          </a:p>
          <a:p>
            <a:r>
              <a:rPr lang="en-US" dirty="0" smtClean="0"/>
              <a:t>&lt;/bean&gt;</a:t>
            </a:r>
          </a:p>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43</a:t>
            </a:fld>
            <a:endParaRPr lang="en-US"/>
          </a:p>
        </p:txBody>
      </p:sp>
    </p:spTree>
    <p:extLst>
      <p:ext uri="{BB962C8B-B14F-4D97-AF65-F5344CB8AC3E}">
        <p14:creationId xmlns:p14="http://schemas.microsoft.com/office/powerpoint/2010/main" val="66421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a:t>
            </a:r>
            <a:r>
              <a:rPr lang="en-US" baseline="0" dirty="0" smtClean="0"/>
              <a:t> Wiring is used heavily in Spring, This is an important concept  </a:t>
            </a:r>
          </a:p>
          <a:p>
            <a:r>
              <a:rPr lang="en-US" baseline="0" dirty="0" smtClean="0"/>
              <a:t>When we use Auto Wiring Spring will inject automatically dependencies to our beans. There is no need of XML.</a:t>
            </a:r>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45</a:t>
            </a:fld>
            <a:endParaRPr lang="en-US"/>
          </a:p>
        </p:txBody>
      </p:sp>
    </p:spTree>
    <p:extLst>
      <p:ext uri="{BB962C8B-B14F-4D97-AF65-F5344CB8AC3E}">
        <p14:creationId xmlns:p14="http://schemas.microsoft.com/office/powerpoint/2010/main" val="4109713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IOC container starts it’s going to create beans that don’t have any dependency i.e., </a:t>
            </a:r>
            <a:r>
              <a:rPr lang="en-US" baseline="0" dirty="0" err="1" smtClean="0"/>
              <a:t>BeanC</a:t>
            </a:r>
            <a:r>
              <a:rPr lang="en-US" baseline="0" dirty="0" smtClean="0"/>
              <a:t>, </a:t>
            </a:r>
            <a:r>
              <a:rPr lang="en-US" baseline="0" dirty="0" err="1" smtClean="0"/>
              <a:t>BeanD</a:t>
            </a:r>
            <a:r>
              <a:rPr lang="en-US" baseline="0" dirty="0" smtClean="0"/>
              <a:t> twice and </a:t>
            </a:r>
            <a:r>
              <a:rPr lang="en-US" baseline="0" dirty="0" err="1" smtClean="0"/>
              <a:t>BeanB</a:t>
            </a:r>
            <a:r>
              <a:rPr lang="en-US" baseline="0" dirty="0" smtClean="0"/>
              <a:t> </a:t>
            </a:r>
          </a:p>
          <a:p>
            <a:r>
              <a:rPr lang="en-US" baseline="0" dirty="0" smtClean="0"/>
              <a:t>And now it’s going to start creation of </a:t>
            </a:r>
            <a:r>
              <a:rPr lang="en-US" baseline="0" dirty="0" err="1" smtClean="0"/>
              <a:t>BeanA</a:t>
            </a:r>
            <a:r>
              <a:rPr lang="en-US" baseline="0" dirty="0" smtClean="0"/>
              <a:t>, it’s going to look at all constructors and pick the one which has most arguments that it can satisfies. </a:t>
            </a:r>
          </a:p>
          <a:p>
            <a:endParaRPr lang="en-US" baseline="0" dirty="0" smtClean="0"/>
          </a:p>
          <a:p>
            <a:r>
              <a:rPr lang="en-US" baseline="0" dirty="0" smtClean="0"/>
              <a:t>If we change the </a:t>
            </a:r>
            <a:r>
              <a:rPr lang="en-US" baseline="0" dirty="0" err="1" smtClean="0"/>
              <a:t>autowire</a:t>
            </a:r>
            <a:r>
              <a:rPr lang="en-US" baseline="0" dirty="0" smtClean="0"/>
              <a:t> of </a:t>
            </a:r>
            <a:r>
              <a:rPr lang="en-US" baseline="0" dirty="0" err="1" smtClean="0"/>
              <a:t>BeanB</a:t>
            </a:r>
            <a:r>
              <a:rPr lang="en-US" baseline="0" dirty="0" smtClean="0"/>
              <a:t> from </a:t>
            </a:r>
            <a:r>
              <a:rPr lang="en-US" baseline="0" dirty="0" err="1" smtClean="0"/>
              <a:t>byName</a:t>
            </a:r>
            <a:r>
              <a:rPr lang="en-US" baseline="0" dirty="0" smtClean="0"/>
              <a:t> to </a:t>
            </a:r>
            <a:r>
              <a:rPr lang="en-US" baseline="0" dirty="0" err="1" smtClean="0"/>
              <a:t>byType</a:t>
            </a:r>
            <a:r>
              <a:rPr lang="en-US" baseline="0" dirty="0" smtClean="0"/>
              <a:t>, below exception is reported :</a:t>
            </a:r>
          </a:p>
          <a:p>
            <a:r>
              <a:rPr lang="en-US" sz="1200" kern="1200" dirty="0" smtClean="0">
                <a:solidFill>
                  <a:schemeClr val="tx1"/>
                </a:solidFill>
                <a:latin typeface="+mn-lt"/>
                <a:ea typeface="+mn-ea"/>
                <a:cs typeface="+mn-cs"/>
              </a:rPr>
              <a:t>Caused by: </a:t>
            </a:r>
            <a:r>
              <a:rPr lang="en-US" sz="1200" u="sng" kern="1200" dirty="0" smtClean="0">
                <a:solidFill>
                  <a:schemeClr val="tx1"/>
                </a:solidFill>
                <a:latin typeface="+mn-lt"/>
                <a:ea typeface="+mn-ea"/>
                <a:cs typeface="+mn-cs"/>
              </a:rPr>
              <a:t>org.springframework.beans.factory.NoUniqueBeanDefinitionException: No qualifying bean of type [</a:t>
            </a:r>
            <a:r>
              <a:rPr lang="en-US" sz="1200" u="sng" kern="1200" dirty="0" err="1" smtClean="0">
                <a:solidFill>
                  <a:schemeClr val="tx1"/>
                </a:solidFill>
                <a:latin typeface="+mn-lt"/>
                <a:ea typeface="+mn-ea"/>
                <a:cs typeface="+mn-cs"/>
              </a:rPr>
              <a:t>com.infiniteskills.spring.BeanD</a:t>
            </a:r>
            <a:r>
              <a:rPr lang="en-US" sz="1200" u="sng" kern="1200" dirty="0" smtClean="0">
                <a:solidFill>
                  <a:schemeClr val="tx1"/>
                </a:solidFill>
                <a:latin typeface="+mn-lt"/>
                <a:ea typeface="+mn-ea"/>
                <a:cs typeface="+mn-cs"/>
              </a:rPr>
              <a:t>] is defined: expected single matching bean but found 2: beanD,beanD2</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46</a:t>
            </a:fld>
            <a:endParaRPr lang="en-US"/>
          </a:p>
        </p:txBody>
      </p:sp>
    </p:spTree>
    <p:extLst>
      <p:ext uri="{BB962C8B-B14F-4D97-AF65-F5344CB8AC3E}">
        <p14:creationId xmlns:p14="http://schemas.microsoft.com/office/powerpoint/2010/main" val="2807111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Data Type : string</a:t>
            </a:r>
          </a:p>
          <a:p>
            <a:r>
              <a:rPr lang="en-US" sz="1200" b="1" kern="1200" dirty="0" smtClean="0">
                <a:solidFill>
                  <a:schemeClr val="tx1"/>
                </a:solidFill>
                <a:latin typeface="+mn-lt"/>
                <a:ea typeface="+mn-ea"/>
                <a:cs typeface="+mn-cs"/>
              </a:rPr>
              <a:t>Default Value : default</a:t>
            </a:r>
          </a:p>
          <a:p>
            <a:r>
              <a:rPr lang="en-US" sz="1200" b="1" kern="1200" dirty="0" smtClean="0">
                <a:solidFill>
                  <a:schemeClr val="tx1"/>
                </a:solidFill>
                <a:latin typeface="+mn-lt"/>
                <a:ea typeface="+mn-ea"/>
                <a:cs typeface="+mn-cs"/>
              </a:rPr>
              <a:t>Enumerated Values : </a:t>
            </a:r>
          </a:p>
          <a:p>
            <a:r>
              <a:rPr lang="en-US" sz="1200" kern="1200" dirty="0" smtClean="0">
                <a:solidFill>
                  <a:schemeClr val="tx1"/>
                </a:solidFill>
                <a:latin typeface="+mn-lt"/>
                <a:ea typeface="+mn-ea"/>
                <a:cs typeface="+mn-cs"/>
              </a:rPr>
              <a:t>- default</a:t>
            </a:r>
          </a:p>
          <a:p>
            <a:r>
              <a:rPr lang="en-US" sz="1200" kern="1200" dirty="0" smtClean="0">
                <a:solidFill>
                  <a:schemeClr val="tx1"/>
                </a:solidFill>
                <a:latin typeface="+mn-lt"/>
                <a:ea typeface="+mn-ea"/>
                <a:cs typeface="+mn-cs"/>
              </a:rPr>
              <a:t>- no</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byName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byType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constructor</a:t>
            </a:r>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52</a:t>
            </a:fld>
            <a:endParaRPr lang="en-US"/>
          </a:p>
        </p:txBody>
      </p:sp>
    </p:spTree>
    <p:extLst>
      <p:ext uri="{BB962C8B-B14F-4D97-AF65-F5344CB8AC3E}">
        <p14:creationId xmlns:p14="http://schemas.microsoft.com/office/powerpoint/2010/main" val="1631175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Annotations is about using another form of META</a:t>
            </a:r>
            <a:r>
              <a:rPr lang="en-US" baseline="0" dirty="0" smtClean="0"/>
              <a:t> Data to configure the Spring IOC container, So that we can use Dependency Injection.</a:t>
            </a:r>
          </a:p>
          <a:p>
            <a:endParaRPr lang="en-US" baseline="0" dirty="0" smtClean="0"/>
          </a:p>
          <a:p>
            <a:r>
              <a:rPr lang="en-US" baseline="0" dirty="0" smtClean="0"/>
              <a:t>Common Approach :</a:t>
            </a:r>
          </a:p>
          <a:p>
            <a:r>
              <a:rPr lang="en-US" baseline="0" dirty="0" smtClean="0"/>
              <a:t>Always use bean definitions for the 3</a:t>
            </a:r>
            <a:r>
              <a:rPr lang="en-US" baseline="30000" dirty="0" smtClean="0"/>
              <a:t>rd</a:t>
            </a:r>
            <a:r>
              <a:rPr lang="en-US" baseline="0" dirty="0" smtClean="0"/>
              <a:t> Party Classes like Hibernate </a:t>
            </a:r>
            <a:r>
              <a:rPr lang="en-US" baseline="0" dirty="0" err="1" smtClean="0"/>
              <a:t>EntityManager</a:t>
            </a:r>
            <a:r>
              <a:rPr lang="en-US" baseline="0" dirty="0" smtClean="0"/>
              <a:t>.</a:t>
            </a:r>
          </a:p>
          <a:p>
            <a:r>
              <a:rPr lang="en-US" baseline="0" dirty="0" smtClean="0"/>
              <a:t>And use annotation for beans you declare in applications.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A9F66A3-BBC4-427C-AF95-7F829FCFBB29}" type="slidenum">
              <a:rPr lang="en-US" smtClean="0"/>
              <a:t>55</a:t>
            </a:fld>
            <a:endParaRPr lang="en-US"/>
          </a:p>
        </p:txBody>
      </p:sp>
    </p:spTree>
    <p:extLst>
      <p:ext uri="{BB962C8B-B14F-4D97-AF65-F5344CB8AC3E}">
        <p14:creationId xmlns:p14="http://schemas.microsoft.com/office/powerpoint/2010/main" val="117724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F30806-1022-4D2E-B94D-D96F95F0DFA9}"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3248209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30806-1022-4D2E-B94D-D96F95F0DFA9}"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354566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30806-1022-4D2E-B94D-D96F95F0DFA9}"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1607325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30806-1022-4D2E-B94D-D96F95F0DFA9}"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20391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F30806-1022-4D2E-B94D-D96F95F0DFA9}"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238188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F30806-1022-4D2E-B94D-D96F95F0DFA9}"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119556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F30806-1022-4D2E-B94D-D96F95F0DFA9}" type="datetimeFigureOut">
              <a:rPr lang="en-US" smtClean="0"/>
              <a:t>7/11/2018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588886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F30806-1022-4D2E-B94D-D96F95F0DFA9}" type="datetimeFigureOut">
              <a:rPr lang="en-US" smtClean="0"/>
              <a:t>7/11/2018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325325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30806-1022-4D2E-B94D-D96F95F0DFA9}" type="datetimeFigureOut">
              <a:rPr lang="en-US" smtClean="0"/>
              <a:t>7/11/2018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1218504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F30806-1022-4D2E-B94D-D96F95F0DFA9}"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46277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F30806-1022-4D2E-B94D-D96F95F0DFA9}" type="datetimeFigureOut">
              <a:rPr lang="en-US" smtClean="0"/>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68711-57F9-4A5A-B92D-8F5CBED3C2D4}" type="slidenum">
              <a:rPr lang="en-US" smtClean="0"/>
              <a:t>‹#›</a:t>
            </a:fld>
            <a:endParaRPr lang="en-US"/>
          </a:p>
        </p:txBody>
      </p:sp>
    </p:spTree>
    <p:extLst>
      <p:ext uri="{BB962C8B-B14F-4D97-AF65-F5344CB8AC3E}">
        <p14:creationId xmlns:p14="http://schemas.microsoft.com/office/powerpoint/2010/main" val="39530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F30806-1022-4D2E-B94D-D96F95F0DFA9}" type="datetimeFigureOut">
              <a:rPr lang="en-US" smtClean="0"/>
              <a:t>7/11/2018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68711-57F9-4A5A-B92D-8F5CBED3C2D4}" type="slidenum">
              <a:rPr lang="en-US" smtClean="0"/>
              <a:t>‹#›</a:t>
            </a:fld>
            <a:endParaRPr lang="en-US"/>
          </a:p>
        </p:txBody>
      </p:sp>
      <p:sp>
        <p:nvSpPr>
          <p:cNvPr id="7" name="fl"/>
          <p:cNvSpPr txBox="1"/>
          <p:nvPr userDrawn="1"/>
        </p:nvSpPr>
        <p:spPr>
          <a:xfrm>
            <a:off x="0" y="6515100"/>
            <a:ext cx="12192000" cy="246221"/>
          </a:xfrm>
          <a:prstGeom prst="rect">
            <a:avLst/>
          </a:prstGeom>
          <a:noFill/>
        </p:spPr>
        <p:txBody>
          <a:bodyPr vert="horz" rtlCol="0">
            <a:spAutoFit/>
          </a:bodyPr>
          <a:lstStyle/>
          <a:p>
            <a:pPr algn="l"/>
            <a:endParaRPr lang="en-US" sz="1000" b="0" i="0" u="none" baseline="0">
              <a:solidFill>
                <a:srgbClr val="808080"/>
              </a:solidFill>
              <a:latin typeface="arial" panose="020B0604020202020204" pitchFamily="34" charset="0"/>
            </a:endParaRPr>
          </a:p>
        </p:txBody>
      </p:sp>
    </p:spTree>
    <p:extLst>
      <p:ext uri="{BB962C8B-B14F-4D97-AF65-F5344CB8AC3E}">
        <p14:creationId xmlns:p14="http://schemas.microsoft.com/office/powerpoint/2010/main" val="276486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martinfowler.com/articles/injection.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docs.oracle.com/javase/7/docs/api/java/lang/annotation/ElementType.html?is-external=true#ANNOTATION_TYPE" TargetMode="External"/><Relationship Id="rId3" Type="http://schemas.openxmlformats.org/officeDocument/2006/relationships/hyperlink" Target="http://docs.oracle.com/javase/7/docs/api/java/lang/annotation/Target.html?is-external=true" TargetMode="External"/><Relationship Id="rId7" Type="http://schemas.openxmlformats.org/officeDocument/2006/relationships/hyperlink" Target="http://docs.oracle.com/javase/7/docs/api/java/lang/annotation/ElementType.html?is-external=true#METHOD" TargetMode="External"/><Relationship Id="rId12" Type="http://schemas.openxmlformats.org/officeDocument/2006/relationships/hyperlink" Target="http://docs.oracle.com/javase/7/docs/api/java/lang/annotation/Documented.html?is-external=tru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docs.oracle.com/javase/7/docs/api/java/lang/annotation/ElementType.html?is-external=true#FIELD" TargetMode="External"/><Relationship Id="rId11" Type="http://schemas.openxmlformats.org/officeDocument/2006/relationships/hyperlink" Target="http://docs.oracle.com/javase/7/docs/api/java/lang/annotation/RetentionPolicy.html?is-external=true#RUNTIME" TargetMode="External"/><Relationship Id="rId5" Type="http://schemas.openxmlformats.org/officeDocument/2006/relationships/hyperlink" Target="http://docs.oracle.com/javase/7/docs/api/java/lang/annotation/ElementType.html?is-external=true#CONSTRUCTOR" TargetMode="External"/><Relationship Id="rId10" Type="http://schemas.openxmlformats.org/officeDocument/2006/relationships/hyperlink" Target="http://docs.oracle.com/javase/7/docs/api/java/lang/annotation/Retention.html?is-external=true#value--" TargetMode="External"/><Relationship Id="rId4" Type="http://schemas.openxmlformats.org/officeDocument/2006/relationships/hyperlink" Target="http://docs.oracle.com/javase/7/docs/api/java/lang/annotation/Target.html?is-external=true#value--" TargetMode="External"/><Relationship Id="rId9" Type="http://schemas.openxmlformats.org/officeDocument/2006/relationships/hyperlink" Target="http://docs.oracle.com/javase/7/docs/api/java/lang/annotation/Retention.html?is-external=true"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docs.oracle.com/javase/7/docs/api/java/util/Map.html?is-external=true" TargetMode="External"/><Relationship Id="rId2" Type="http://schemas.openxmlformats.org/officeDocument/2006/relationships/hyperlink" Target="http://docs.oracle.com/javase/7/docs/api/java/util/Collection.html?is-external=true" TargetMode="External"/><Relationship Id="rId1" Type="http://schemas.openxmlformats.org/officeDocument/2006/relationships/slideLayout" Target="../slideLayouts/slideLayout2.xml"/><Relationship Id="rId6" Type="http://schemas.openxmlformats.org/officeDocument/2006/relationships/hyperlink" Target="http://127.0.0.1:53857/help/nftopic/jar:file:/C:/Users/Dudi_Venkata_Raghava/.m2/repository/org/springframework/spring-beans/4.0.4.RELEASE/spring-beans-4.0.4.RELEASE-javadoc.jar!/org/springframework/beans/factory/annotation/AutowiredAnnotationBeanPostProcessor.html" TargetMode="External"/><Relationship Id="rId5" Type="http://schemas.openxmlformats.org/officeDocument/2006/relationships/hyperlink" Target="http://127.0.0.1:53857/help/nftopic/jar:file:/C:/Users/Dudi_Venkata_Raghava/.m2/repository/org/springframework/spring-beans/4.0.4.RELEASE/spring-beans-4.0.4.RELEASE-javadoc.jar!/org/springframework/beans/factory/config/BeanFactoryPostProcessor.html" TargetMode="External"/><Relationship Id="rId4" Type="http://schemas.openxmlformats.org/officeDocument/2006/relationships/hyperlink" Target="http://127.0.0.1:53857/help/nftopic/jar:file:/C:/Users/Dudi_Venkata_Raghava/.m2/repository/org/springframework/spring-beans/4.0.4.RELEASE/spring-beans-4.0.4.RELEASE-javadoc.jar!/org/springframework/beans/factory/config/BeanPostProcessor.html"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hyperlink" Target="https://docs.oracle.com/javase/8/docs/api/java/lang/annotation/Retention.html" TargetMode="External"/><Relationship Id="rId3" Type="http://schemas.openxmlformats.org/officeDocument/2006/relationships/hyperlink" Target="https://docs.oracle.com/javase/8/docs/api/java/lang/annotation/Target.html" TargetMode="External"/><Relationship Id="rId7" Type="http://schemas.openxmlformats.org/officeDocument/2006/relationships/hyperlink" Target="https://docs.oracle.com/javase/8/docs/api/java/lang/annotation/ElementType.html#METHOD"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oracle.com/javase/8/docs/api/java/lang/annotation/ElementType.html#FIELD" TargetMode="External"/><Relationship Id="rId5" Type="http://schemas.openxmlformats.org/officeDocument/2006/relationships/hyperlink" Target="https://docs.oracle.com/javase/8/docs/api/java/lang/annotation/ElementType.html#TYPE" TargetMode="External"/><Relationship Id="rId10" Type="http://schemas.openxmlformats.org/officeDocument/2006/relationships/hyperlink" Target="https://docs.oracle.com/javase/8/docs/api/java/lang/annotation/RetentionPolicy.html#RUNTIME" TargetMode="External"/><Relationship Id="rId4" Type="http://schemas.openxmlformats.org/officeDocument/2006/relationships/hyperlink" Target="https://docs.oracle.com/javase/8/docs/api/java/lang/annotation/Target.html#value--" TargetMode="External"/><Relationship Id="rId9" Type="http://schemas.openxmlformats.org/officeDocument/2006/relationships/hyperlink" Target="https://docs.oracle.com/javase/8/docs/api/java/lang/annotation/Retention.html#value--"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tackoverflow.com/questions/6827752/whats-the-difference-between-component-repository-service-annotations-in" TargetMode="Externa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Spring</a:t>
            </a:r>
            <a:endParaRPr lang="en-US" dirty="0"/>
          </a:p>
        </p:txBody>
      </p:sp>
      <p:sp>
        <p:nvSpPr>
          <p:cNvPr id="3" name="Subtitle 2"/>
          <p:cNvSpPr>
            <a:spLocks noGrp="1"/>
          </p:cNvSpPr>
          <p:nvPr>
            <p:ph type="subTitle" idx="1"/>
          </p:nvPr>
        </p:nvSpPr>
        <p:spPr/>
        <p:txBody>
          <a:bodyPr/>
          <a:lstStyle/>
          <a:p>
            <a:r>
              <a:rPr lang="en-US" dirty="0"/>
              <a:t>Learning Spring Programming</a:t>
            </a:r>
          </a:p>
          <a:p>
            <a:endParaRPr lang="en-US" dirty="0"/>
          </a:p>
        </p:txBody>
      </p:sp>
      <p:sp>
        <p:nvSpPr>
          <p:cNvPr id="4" name="flFirstPage"/>
          <p:cNvSpPr txBox="1"/>
          <p:nvPr/>
        </p:nvSpPr>
        <p:spPr>
          <a:xfrm>
            <a:off x="0" y="6515100"/>
            <a:ext cx="184731" cy="246221"/>
          </a:xfrm>
          <a:prstGeom prst="rect">
            <a:avLst/>
          </a:prstGeom>
          <a:noFill/>
        </p:spPr>
        <p:txBody>
          <a:bodyPr vert="horz" wrap="none" rtlCol="0">
            <a:spAutoFit/>
          </a:bodyPr>
          <a:lstStyle/>
          <a:p>
            <a:endParaRPr lang="en-US" sz="1000">
              <a:solidFill>
                <a:srgbClr val="808080"/>
              </a:solidFill>
              <a:latin typeface="arial" panose="020B0604020202020204" pitchFamily="34" charset="0"/>
            </a:endParaRPr>
          </a:p>
        </p:txBody>
      </p:sp>
    </p:spTree>
    <p:extLst>
      <p:ext uri="{BB962C8B-B14F-4D97-AF65-F5344CB8AC3E}">
        <p14:creationId xmlns:p14="http://schemas.microsoft.com/office/powerpoint/2010/main" val="3380802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8855"/>
            <a:ext cx="10515600" cy="521140"/>
          </a:xfrm>
        </p:spPr>
        <p:txBody>
          <a:bodyPr>
            <a:normAutofit fontScale="90000"/>
          </a:bodyPr>
          <a:lstStyle/>
          <a:p>
            <a:pPr algn="ctr"/>
            <a:r>
              <a:rPr lang="en-US" dirty="0"/>
              <a:t>Dependency Injection </a:t>
            </a:r>
            <a:r>
              <a:rPr lang="en-US" dirty="0" smtClean="0"/>
              <a:t>Overview</a:t>
            </a:r>
            <a:endParaRPr lang="en-US" dirty="0"/>
          </a:p>
        </p:txBody>
      </p:sp>
      <p:pic>
        <p:nvPicPr>
          <p:cNvPr id="4" name="Content Placeholder 3"/>
          <p:cNvPicPr>
            <a:picLocks noGrp="1" noChangeAspect="1"/>
          </p:cNvPicPr>
          <p:nvPr>
            <p:ph idx="1"/>
          </p:nvPr>
        </p:nvPicPr>
        <p:blipFill>
          <a:blip r:embed="rId2"/>
          <a:stretch>
            <a:fillRect/>
          </a:stretch>
        </p:blipFill>
        <p:spPr>
          <a:xfrm>
            <a:off x="381000" y="1209822"/>
            <a:ext cx="11520267" cy="5387926"/>
          </a:xfrm>
          <a:prstGeom prst="rect">
            <a:avLst/>
          </a:prstGeom>
        </p:spPr>
      </p:pic>
    </p:spTree>
    <p:extLst>
      <p:ext uri="{BB962C8B-B14F-4D97-AF65-F5344CB8AC3E}">
        <p14:creationId xmlns:p14="http://schemas.microsoft.com/office/powerpoint/2010/main" val="28135972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annotation</a:t>
            </a:r>
          </a:p>
        </p:txBody>
      </p:sp>
      <p:pic>
        <p:nvPicPr>
          <p:cNvPr id="4" name="Content Placeholder 3"/>
          <p:cNvPicPr>
            <a:picLocks noGrp="1" noChangeAspect="1"/>
          </p:cNvPicPr>
          <p:nvPr>
            <p:ph idx="1"/>
          </p:nvPr>
        </p:nvPicPr>
        <p:blipFill>
          <a:blip r:embed="rId2"/>
          <a:stretch>
            <a:fillRect/>
          </a:stretch>
        </p:blipFill>
        <p:spPr>
          <a:xfrm>
            <a:off x="1005180" y="2197846"/>
            <a:ext cx="4557420" cy="3425714"/>
          </a:xfrm>
          <a:prstGeom prst="rect">
            <a:avLst/>
          </a:prstGeom>
        </p:spPr>
      </p:pic>
      <p:pic>
        <p:nvPicPr>
          <p:cNvPr id="5" name="Picture 4"/>
          <p:cNvPicPr>
            <a:picLocks noChangeAspect="1"/>
          </p:cNvPicPr>
          <p:nvPr/>
        </p:nvPicPr>
        <p:blipFill>
          <a:blip r:embed="rId3"/>
          <a:stretch>
            <a:fillRect/>
          </a:stretch>
        </p:blipFill>
        <p:spPr>
          <a:xfrm>
            <a:off x="6096000" y="2293096"/>
            <a:ext cx="5257800" cy="3040904"/>
          </a:xfrm>
          <a:prstGeom prst="rect">
            <a:avLst/>
          </a:prstGeom>
        </p:spPr>
      </p:pic>
    </p:spTree>
    <p:extLst>
      <p:ext uri="{BB962C8B-B14F-4D97-AF65-F5344CB8AC3E}">
        <p14:creationId xmlns:p14="http://schemas.microsoft.com/office/powerpoint/2010/main" val="2801816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351155"/>
          </a:xfrm>
        </p:spPr>
        <p:txBody>
          <a:bodyPr>
            <a:normAutofit fontScale="90000"/>
          </a:bodyPr>
          <a:lstStyle/>
          <a:p>
            <a:pPr algn="ctr"/>
            <a:r>
              <a:rPr lang="en-US" dirty="0"/>
              <a:t>@Scope annotation</a:t>
            </a:r>
          </a:p>
        </p:txBody>
      </p:sp>
      <p:pic>
        <p:nvPicPr>
          <p:cNvPr id="5" name="Content Placeholder 4"/>
          <p:cNvPicPr>
            <a:picLocks noGrp="1" noChangeAspect="1"/>
          </p:cNvPicPr>
          <p:nvPr>
            <p:ph idx="1"/>
          </p:nvPr>
        </p:nvPicPr>
        <p:blipFill>
          <a:blip r:embed="rId2"/>
          <a:stretch>
            <a:fillRect/>
          </a:stretch>
        </p:blipFill>
        <p:spPr>
          <a:xfrm>
            <a:off x="838200" y="780891"/>
            <a:ext cx="10515600" cy="3501549"/>
          </a:xfrm>
          <a:prstGeom prst="rect">
            <a:avLst/>
          </a:prstGeom>
        </p:spPr>
      </p:pic>
      <p:pic>
        <p:nvPicPr>
          <p:cNvPr id="6" name="Picture 5"/>
          <p:cNvPicPr>
            <a:picLocks noChangeAspect="1"/>
          </p:cNvPicPr>
          <p:nvPr/>
        </p:nvPicPr>
        <p:blipFill>
          <a:blip r:embed="rId3"/>
          <a:stretch>
            <a:fillRect/>
          </a:stretch>
        </p:blipFill>
        <p:spPr>
          <a:xfrm>
            <a:off x="838200" y="4617720"/>
            <a:ext cx="10515599" cy="1981200"/>
          </a:xfrm>
          <a:prstGeom prst="rect">
            <a:avLst/>
          </a:prstGeom>
        </p:spPr>
      </p:pic>
    </p:spTree>
    <p:extLst>
      <p:ext uri="{BB962C8B-B14F-4D97-AF65-F5344CB8AC3E}">
        <p14:creationId xmlns:p14="http://schemas.microsoft.com/office/powerpoint/2010/main" val="15621201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Configuration Overview</a:t>
            </a:r>
            <a:endParaRPr lang="en-US" dirty="0"/>
          </a:p>
        </p:txBody>
      </p:sp>
      <p:sp>
        <p:nvSpPr>
          <p:cNvPr id="3" name="Text Placeholder 2"/>
          <p:cNvSpPr>
            <a:spLocks noGrp="1"/>
          </p:cNvSpPr>
          <p:nvPr>
            <p:ph type="body" idx="1"/>
          </p:nvPr>
        </p:nvSpPr>
        <p:spPr/>
        <p:txBody>
          <a:bodyPr/>
          <a:lstStyle/>
          <a:p>
            <a:r>
              <a:rPr lang="en-US" dirty="0" smtClean="0"/>
              <a:t>Java Based Configuration : Another method of configuring the Spring IOC Container</a:t>
            </a:r>
            <a:endParaRPr lang="en-US" dirty="0"/>
          </a:p>
        </p:txBody>
      </p:sp>
    </p:spTree>
    <p:extLst>
      <p:ext uri="{BB962C8B-B14F-4D97-AF65-F5344CB8AC3E}">
        <p14:creationId xmlns:p14="http://schemas.microsoft.com/office/powerpoint/2010/main" val="36332497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31322" y="365125"/>
            <a:ext cx="10739951" cy="2819400"/>
          </a:xfrm>
          <a:prstGeom prst="rect">
            <a:avLst/>
          </a:prstGeom>
        </p:spPr>
      </p:pic>
      <p:pic>
        <p:nvPicPr>
          <p:cNvPr id="5" name="Picture 4"/>
          <p:cNvPicPr>
            <a:picLocks noChangeAspect="1"/>
          </p:cNvPicPr>
          <p:nvPr/>
        </p:nvPicPr>
        <p:blipFill>
          <a:blip r:embed="rId3"/>
          <a:stretch>
            <a:fillRect/>
          </a:stretch>
        </p:blipFill>
        <p:spPr>
          <a:xfrm>
            <a:off x="1165127" y="3297066"/>
            <a:ext cx="9042151" cy="2672057"/>
          </a:xfrm>
          <a:prstGeom prst="rect">
            <a:avLst/>
          </a:prstGeom>
        </p:spPr>
      </p:pic>
    </p:spTree>
    <p:extLst>
      <p:ext uri="{BB962C8B-B14F-4D97-AF65-F5344CB8AC3E}">
        <p14:creationId xmlns:p14="http://schemas.microsoft.com/office/powerpoint/2010/main" val="22232759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Java Configuration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194441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Injecting Dependencies Part-1</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338511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Injecting Dependencies </a:t>
            </a:r>
            <a:r>
              <a:rPr lang="en-US" dirty="0" smtClean="0"/>
              <a:t>Part-2</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142346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Configuration Types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796211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Container Features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53039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Container </a:t>
            </a:r>
            <a:r>
              <a:rPr lang="en-US" dirty="0" smtClean="0"/>
              <a:t>Overview</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21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8" name="Content Placeholder 7"/>
          <p:cNvSpPr>
            <a:spLocks noGrp="1"/>
          </p:cNvSpPr>
          <p:nvPr>
            <p:ph idx="1"/>
          </p:nvPr>
        </p:nvSpPr>
        <p:spPr/>
        <p:txBody>
          <a:bodyPr/>
          <a:lstStyle/>
          <a:p>
            <a:r>
              <a:rPr lang="en-US" dirty="0">
                <a:hlinkClick r:id="rId3"/>
              </a:rPr>
              <a:t>http://</a:t>
            </a:r>
            <a:r>
              <a:rPr lang="en-US" dirty="0" smtClean="0">
                <a:hlinkClick r:id="rId3"/>
              </a:rPr>
              <a:t>martinfowler.com/articles/injection.html</a:t>
            </a:r>
            <a:endParaRPr lang="en-US" dirty="0" smtClean="0"/>
          </a:p>
          <a:p>
            <a:endParaRPr lang="en-US" dirty="0"/>
          </a:p>
        </p:txBody>
      </p:sp>
      <p:pic>
        <p:nvPicPr>
          <p:cNvPr id="9" name="Content Placeholder 3"/>
          <p:cNvPicPr>
            <a:picLocks noChangeAspect="1"/>
          </p:cNvPicPr>
          <p:nvPr/>
        </p:nvPicPr>
        <p:blipFill>
          <a:blip r:embed="rId4"/>
          <a:stretch>
            <a:fillRect/>
          </a:stretch>
        </p:blipFill>
        <p:spPr>
          <a:xfrm>
            <a:off x="838200" y="2633724"/>
            <a:ext cx="10515600" cy="3678176"/>
          </a:xfrm>
          <a:prstGeom prst="rect">
            <a:avLst/>
          </a:prstGeom>
        </p:spPr>
      </p:pic>
    </p:spTree>
    <p:extLst>
      <p:ext uri="{BB962C8B-B14F-4D97-AF65-F5344CB8AC3E}">
        <p14:creationId xmlns:p14="http://schemas.microsoft.com/office/powerpoint/2010/main" val="39506193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Resolving Resources Part-1</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814883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Resolving Resources </a:t>
            </a:r>
            <a:r>
              <a:rPr lang="en-US" dirty="0" smtClean="0"/>
              <a:t>Part-2</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172755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Placeholder Configure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127148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Imports To Organize Configuration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028398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Bean Lifecycle Callbacks – Part1</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94685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Bean Lifecycle Callbacks – </a:t>
            </a:r>
            <a:r>
              <a:rPr lang="en-US" dirty="0" smtClean="0"/>
              <a:t>Part2</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197220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3582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335" y="210381"/>
            <a:ext cx="10515600" cy="619613"/>
          </a:xfrm>
        </p:spPr>
        <p:txBody>
          <a:bodyPr>
            <a:normAutofit fontScale="90000"/>
          </a:bodyPr>
          <a:lstStyle/>
          <a:p>
            <a:pPr algn="ctr"/>
            <a:r>
              <a:rPr lang="en-US" dirty="0"/>
              <a:t>Dependency Injection In </a:t>
            </a:r>
            <a:r>
              <a:rPr lang="en-US" dirty="0" smtClean="0"/>
              <a:t>Practice</a:t>
            </a:r>
            <a:endParaRPr lang="en-US" dirty="0"/>
          </a:p>
        </p:txBody>
      </p:sp>
      <p:pic>
        <p:nvPicPr>
          <p:cNvPr id="4" name="Content Placeholder 3"/>
          <p:cNvPicPr>
            <a:picLocks noGrp="1" noChangeAspect="1"/>
          </p:cNvPicPr>
          <p:nvPr>
            <p:ph idx="1"/>
          </p:nvPr>
        </p:nvPicPr>
        <p:blipFill>
          <a:blip r:embed="rId2"/>
          <a:stretch>
            <a:fillRect/>
          </a:stretch>
        </p:blipFill>
        <p:spPr>
          <a:xfrm>
            <a:off x="309489" y="975360"/>
            <a:ext cx="11394831" cy="5608320"/>
          </a:xfrm>
          <a:prstGeom prst="rect">
            <a:avLst/>
          </a:prstGeom>
        </p:spPr>
      </p:pic>
    </p:spTree>
    <p:extLst>
      <p:ext uri="{BB962C8B-B14F-4D97-AF65-F5344CB8AC3E}">
        <p14:creationId xmlns:p14="http://schemas.microsoft.com/office/powerpoint/2010/main" val="1218359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0346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0801"/>
          </a:xfrm>
        </p:spPr>
        <p:txBody>
          <a:bodyPr>
            <a:normAutofit fontScale="90000"/>
          </a:bodyPr>
          <a:lstStyle/>
          <a:p>
            <a:endParaRPr lang="en-US" dirty="0"/>
          </a:p>
        </p:txBody>
      </p:sp>
      <p:sp>
        <p:nvSpPr>
          <p:cNvPr id="3" name="Content Placeholder 2"/>
          <p:cNvSpPr>
            <a:spLocks noGrp="1"/>
          </p:cNvSpPr>
          <p:nvPr>
            <p:ph idx="1"/>
          </p:nvPr>
        </p:nvSpPr>
        <p:spPr>
          <a:xfrm>
            <a:off x="1188720" y="1779905"/>
            <a:ext cx="10515600" cy="4351338"/>
          </a:xfrm>
        </p:spPr>
        <p:txBody>
          <a:bodyPr/>
          <a:lstStyle/>
          <a:p>
            <a:endParaRPr lang="en-US"/>
          </a:p>
        </p:txBody>
      </p:sp>
      <p:pic>
        <p:nvPicPr>
          <p:cNvPr id="5" name="Content Placeholder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7600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900332"/>
            <a:ext cx="10739511" cy="5957668"/>
          </a:xfrm>
          <a:prstGeom prst="rect">
            <a:avLst/>
          </a:prstGeom>
        </p:spPr>
      </p:pic>
    </p:spTree>
    <p:extLst>
      <p:ext uri="{BB962C8B-B14F-4D97-AF65-F5344CB8AC3E}">
        <p14:creationId xmlns:p14="http://schemas.microsoft.com/office/powerpoint/2010/main" val="1642486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7286" y="576773"/>
            <a:ext cx="11507371" cy="5950635"/>
          </a:xfrm>
          <a:prstGeom prst="rect">
            <a:avLst/>
          </a:prstGeom>
        </p:spPr>
      </p:pic>
    </p:spTree>
    <p:extLst>
      <p:ext uri="{BB962C8B-B14F-4D97-AF65-F5344CB8AC3E}">
        <p14:creationId xmlns:p14="http://schemas.microsoft.com/office/powerpoint/2010/main" val="628077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4142975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8515"/>
            <a:ext cx="10515600" cy="535207"/>
          </a:xfrm>
        </p:spPr>
        <p:txBody>
          <a:bodyPr>
            <a:normAutofit fontScale="90000"/>
          </a:bodyPr>
          <a:lstStyle/>
          <a:p>
            <a:pPr algn="ctr"/>
            <a:r>
              <a:rPr lang="en-US" dirty="0"/>
              <a:t>IOC </a:t>
            </a:r>
            <a:r>
              <a:rPr lang="en-US" dirty="0" smtClean="0"/>
              <a:t>Container</a:t>
            </a:r>
            <a:endParaRPr lang="en-US" dirty="0"/>
          </a:p>
        </p:txBody>
      </p:sp>
      <p:pic>
        <p:nvPicPr>
          <p:cNvPr id="4" name="Content Placeholder 3"/>
          <p:cNvPicPr>
            <a:picLocks noGrp="1" noChangeAspect="1"/>
          </p:cNvPicPr>
          <p:nvPr>
            <p:ph idx="1"/>
          </p:nvPr>
        </p:nvPicPr>
        <p:blipFill>
          <a:blip r:embed="rId2"/>
          <a:stretch>
            <a:fillRect/>
          </a:stretch>
        </p:blipFill>
        <p:spPr>
          <a:xfrm>
            <a:off x="838200" y="1041009"/>
            <a:ext cx="10655105" cy="5584873"/>
          </a:xfrm>
          <a:prstGeom prst="rect">
            <a:avLst/>
          </a:prstGeom>
        </p:spPr>
      </p:pic>
    </p:spTree>
    <p:extLst>
      <p:ext uri="{BB962C8B-B14F-4D97-AF65-F5344CB8AC3E}">
        <p14:creationId xmlns:p14="http://schemas.microsoft.com/office/powerpoint/2010/main" val="428296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81354" y="168812"/>
            <a:ext cx="11619914" cy="6372665"/>
          </a:xfrm>
          <a:prstGeom prst="rect">
            <a:avLst/>
          </a:prstGeom>
        </p:spPr>
      </p:pic>
    </p:spTree>
    <p:extLst>
      <p:ext uri="{BB962C8B-B14F-4D97-AF65-F5344CB8AC3E}">
        <p14:creationId xmlns:p14="http://schemas.microsoft.com/office/powerpoint/2010/main" val="2690668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this Course</a:t>
            </a:r>
            <a:endParaRPr lang="en-US" dirty="0"/>
          </a:p>
        </p:txBody>
      </p:sp>
      <p:pic>
        <p:nvPicPr>
          <p:cNvPr id="4" name="Content Placeholder 3"/>
          <p:cNvPicPr>
            <a:picLocks noGrp="1" noChangeAspect="1"/>
          </p:cNvPicPr>
          <p:nvPr>
            <p:ph idx="1"/>
          </p:nvPr>
        </p:nvPicPr>
        <p:blipFill>
          <a:blip r:embed="rId2"/>
          <a:stretch>
            <a:fillRect/>
          </a:stretch>
        </p:blipFill>
        <p:spPr>
          <a:xfrm>
            <a:off x="2226255" y="1825625"/>
            <a:ext cx="7739489" cy="4351338"/>
          </a:xfrm>
          <a:prstGeom prst="rect">
            <a:avLst/>
          </a:prstGeom>
        </p:spPr>
      </p:pic>
    </p:spTree>
    <p:extLst>
      <p:ext uri="{BB962C8B-B14F-4D97-AF65-F5344CB8AC3E}">
        <p14:creationId xmlns:p14="http://schemas.microsoft.com/office/powerpoint/2010/main" val="15659238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00575" y="126609"/>
            <a:ext cx="11527301" cy="6400800"/>
          </a:xfrm>
          <a:prstGeom prst="rect">
            <a:avLst/>
          </a:prstGeom>
        </p:spPr>
      </p:pic>
    </p:spTree>
    <p:extLst>
      <p:ext uri="{BB962C8B-B14F-4D97-AF65-F5344CB8AC3E}">
        <p14:creationId xmlns:p14="http://schemas.microsoft.com/office/powerpoint/2010/main" val="16383839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82880" y="112541"/>
            <a:ext cx="11788726" cy="6428935"/>
          </a:xfrm>
          <a:prstGeom prst="rect">
            <a:avLst/>
          </a:prstGeom>
        </p:spPr>
      </p:pic>
    </p:spTree>
    <p:extLst>
      <p:ext uri="{BB962C8B-B14F-4D97-AF65-F5344CB8AC3E}">
        <p14:creationId xmlns:p14="http://schemas.microsoft.com/office/powerpoint/2010/main" val="37301372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335" y="125974"/>
            <a:ext cx="10515600" cy="563343"/>
          </a:xfrm>
        </p:spPr>
        <p:txBody>
          <a:bodyPr>
            <a:normAutofit fontScale="90000"/>
          </a:bodyPr>
          <a:lstStyle/>
          <a:p>
            <a:pPr algn="ctr"/>
            <a:r>
              <a:rPr lang="en-US" dirty="0"/>
              <a:t>Spring IOC Container Benefits - Part </a:t>
            </a:r>
            <a:r>
              <a:rPr lang="en-US" dirty="0" smtClean="0"/>
              <a:t>1</a:t>
            </a:r>
            <a:endParaRPr lang="en-US" dirty="0"/>
          </a:p>
        </p:txBody>
      </p:sp>
      <p:pic>
        <p:nvPicPr>
          <p:cNvPr id="5" name="Content Placeholder 4"/>
          <p:cNvPicPr>
            <a:picLocks noGrp="1" noChangeAspect="1"/>
          </p:cNvPicPr>
          <p:nvPr>
            <p:ph idx="1"/>
          </p:nvPr>
        </p:nvPicPr>
        <p:blipFill>
          <a:blip r:embed="rId2"/>
          <a:stretch>
            <a:fillRect/>
          </a:stretch>
        </p:blipFill>
        <p:spPr>
          <a:xfrm>
            <a:off x="487680" y="914400"/>
            <a:ext cx="10332720" cy="5608320"/>
          </a:xfrm>
          <a:prstGeom prst="rect">
            <a:avLst/>
          </a:prstGeom>
        </p:spPr>
      </p:pic>
    </p:spTree>
    <p:extLst>
      <p:ext uri="{BB962C8B-B14F-4D97-AF65-F5344CB8AC3E}">
        <p14:creationId xmlns:p14="http://schemas.microsoft.com/office/powerpoint/2010/main" val="2685880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742"/>
            <a:ext cx="10515600" cy="305435"/>
          </a:xfrm>
        </p:spPr>
        <p:txBody>
          <a:bodyPr>
            <a:normAutofit fontScale="90000"/>
          </a:bodyPr>
          <a:lstStyle/>
          <a:p>
            <a:endParaRPr lang="en-US" dirty="0"/>
          </a:p>
        </p:txBody>
      </p:sp>
      <p:sp>
        <p:nvSpPr>
          <p:cNvPr id="3" name="Content Placeholder 2"/>
          <p:cNvSpPr>
            <a:spLocks noGrp="1"/>
          </p:cNvSpPr>
          <p:nvPr>
            <p:ph idx="1"/>
          </p:nvPr>
        </p:nvSpPr>
        <p:spPr>
          <a:xfrm>
            <a:off x="838200" y="548640"/>
            <a:ext cx="10515600" cy="5521643"/>
          </a:xfrm>
        </p:spPr>
        <p:txBody>
          <a:bodyPr/>
          <a:lstStyle/>
          <a:p>
            <a:r>
              <a:rPr lang="en-US" dirty="0" smtClean="0"/>
              <a:t>Change in Constructor of </a:t>
            </a:r>
            <a:r>
              <a:rPr lang="en-US" dirty="0" err="1" smtClean="0"/>
              <a:t>KisokLocator</a:t>
            </a:r>
            <a:r>
              <a:rPr lang="en-US" dirty="0" smtClean="0"/>
              <a:t> will bring in errors in all class using it, as shown below :</a:t>
            </a:r>
          </a:p>
          <a:p>
            <a:endParaRPr lang="en-US" dirty="0"/>
          </a:p>
        </p:txBody>
      </p:sp>
      <p:pic>
        <p:nvPicPr>
          <p:cNvPr id="4" name="Picture 3"/>
          <p:cNvPicPr>
            <a:picLocks noChangeAspect="1"/>
          </p:cNvPicPr>
          <p:nvPr/>
        </p:nvPicPr>
        <p:blipFill>
          <a:blip r:embed="rId3"/>
          <a:stretch>
            <a:fillRect/>
          </a:stretch>
        </p:blipFill>
        <p:spPr>
          <a:xfrm>
            <a:off x="548640" y="1467802"/>
            <a:ext cx="7482840" cy="5009197"/>
          </a:xfrm>
          <a:prstGeom prst="rect">
            <a:avLst/>
          </a:prstGeom>
        </p:spPr>
      </p:pic>
      <p:sp>
        <p:nvSpPr>
          <p:cNvPr id="6" name="TextBox 5"/>
          <p:cNvSpPr txBox="1"/>
          <p:nvPr/>
        </p:nvSpPr>
        <p:spPr>
          <a:xfrm>
            <a:off x="8427720" y="971578"/>
            <a:ext cx="3566160" cy="5262979"/>
          </a:xfrm>
          <a:prstGeom prst="rect">
            <a:avLst/>
          </a:prstGeom>
          <a:noFill/>
        </p:spPr>
        <p:txBody>
          <a:bodyPr wrap="square" rtlCol="0">
            <a:spAutoFit/>
          </a:bodyPr>
          <a:lstStyle/>
          <a:p>
            <a:r>
              <a:rPr lang="en-US" sz="2400" dirty="0"/>
              <a:t>So we can see when there is a change in dependencies, </a:t>
            </a:r>
          </a:p>
          <a:p>
            <a:r>
              <a:rPr lang="en-US" sz="2400" dirty="0"/>
              <a:t>We can see that Spring IOC container seems to handle that change lot better because they </a:t>
            </a:r>
            <a:r>
              <a:rPr lang="en-US" sz="2400" b="1" dirty="0">
                <a:solidFill>
                  <a:srgbClr val="FF0000"/>
                </a:solidFill>
              </a:rPr>
              <a:t>centralize the construction</a:t>
            </a:r>
            <a:r>
              <a:rPr lang="en-US" sz="2400" dirty="0">
                <a:solidFill>
                  <a:srgbClr val="FF0000"/>
                </a:solidFill>
              </a:rPr>
              <a:t> </a:t>
            </a:r>
            <a:r>
              <a:rPr lang="en-US" sz="2400" dirty="0"/>
              <a:t>of objects at used in our application. </a:t>
            </a:r>
          </a:p>
          <a:p>
            <a:r>
              <a:rPr lang="en-US" sz="2400" dirty="0"/>
              <a:t>But manual dependency injection is involved </a:t>
            </a:r>
            <a:r>
              <a:rPr lang="en-US" sz="2400" b="1" dirty="0">
                <a:solidFill>
                  <a:srgbClr val="FF0000"/>
                </a:solidFill>
              </a:rPr>
              <a:t>decentralized</a:t>
            </a:r>
            <a:r>
              <a:rPr lang="en-US" sz="2400" dirty="0">
                <a:solidFill>
                  <a:srgbClr val="FF0000"/>
                </a:solidFill>
              </a:rPr>
              <a:t> </a:t>
            </a:r>
            <a:r>
              <a:rPr lang="en-US" sz="2400" dirty="0"/>
              <a:t>dependency injection. </a:t>
            </a:r>
          </a:p>
          <a:p>
            <a:endParaRPr lang="en-US" sz="2400" dirty="0"/>
          </a:p>
        </p:txBody>
      </p:sp>
    </p:spTree>
    <p:extLst>
      <p:ext uri="{BB962C8B-B14F-4D97-AF65-F5344CB8AC3E}">
        <p14:creationId xmlns:p14="http://schemas.microsoft.com/office/powerpoint/2010/main" val="1589246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952" y="154110"/>
            <a:ext cx="10515600" cy="675884"/>
          </a:xfrm>
        </p:spPr>
        <p:txBody>
          <a:bodyPr>
            <a:normAutofit fontScale="90000"/>
          </a:bodyPr>
          <a:lstStyle/>
          <a:p>
            <a:r>
              <a:rPr lang="en-US" dirty="0"/>
              <a:t>Spring IOC Container Benefits - Part </a:t>
            </a:r>
            <a:r>
              <a:rPr lang="en-US" dirty="0" smtClean="0"/>
              <a:t>2</a:t>
            </a:r>
            <a:endParaRPr lang="en-US" dirty="0"/>
          </a:p>
        </p:txBody>
      </p:sp>
      <p:pic>
        <p:nvPicPr>
          <p:cNvPr id="4" name="Content Placeholder 3"/>
          <p:cNvPicPr>
            <a:picLocks noGrp="1" noChangeAspect="1"/>
          </p:cNvPicPr>
          <p:nvPr>
            <p:ph idx="1"/>
          </p:nvPr>
        </p:nvPicPr>
        <p:blipFill>
          <a:blip r:embed="rId2"/>
          <a:stretch>
            <a:fillRect/>
          </a:stretch>
        </p:blipFill>
        <p:spPr>
          <a:xfrm>
            <a:off x="251426" y="829994"/>
            <a:ext cx="11818653" cy="5928717"/>
          </a:xfrm>
          <a:prstGeom prst="rect">
            <a:avLst/>
          </a:prstGeom>
        </p:spPr>
      </p:pic>
    </p:spTree>
    <p:extLst>
      <p:ext uri="{BB962C8B-B14F-4D97-AF65-F5344CB8AC3E}">
        <p14:creationId xmlns:p14="http://schemas.microsoft.com/office/powerpoint/2010/main" val="3142090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Beans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82272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314"/>
            <a:ext cx="10515600" cy="675884"/>
          </a:xfrm>
        </p:spPr>
        <p:txBody>
          <a:bodyPr>
            <a:normAutofit fontScale="90000"/>
          </a:bodyPr>
          <a:lstStyle/>
          <a:p>
            <a:pPr algn="ctr"/>
            <a:r>
              <a:rPr lang="en-US" dirty="0"/>
              <a:t>Spring Beans </a:t>
            </a:r>
            <a:r>
              <a:rPr lang="en-US" dirty="0" smtClean="0"/>
              <a:t>Overview</a:t>
            </a:r>
            <a:endParaRPr lang="en-US" dirty="0"/>
          </a:p>
        </p:txBody>
      </p:sp>
      <p:pic>
        <p:nvPicPr>
          <p:cNvPr id="4" name="Content Placeholder 3"/>
          <p:cNvPicPr>
            <a:picLocks noGrp="1" noChangeAspect="1"/>
          </p:cNvPicPr>
          <p:nvPr>
            <p:ph idx="1"/>
          </p:nvPr>
        </p:nvPicPr>
        <p:blipFill>
          <a:blip r:embed="rId2"/>
          <a:stretch>
            <a:fillRect/>
          </a:stretch>
        </p:blipFill>
        <p:spPr>
          <a:xfrm>
            <a:off x="3295650" y="1561514"/>
            <a:ext cx="5600700" cy="1657309"/>
          </a:xfrm>
          <a:prstGeom prst="rect">
            <a:avLst/>
          </a:prstGeom>
        </p:spPr>
      </p:pic>
      <p:pic>
        <p:nvPicPr>
          <p:cNvPr id="5" name="Picture 4"/>
          <p:cNvPicPr>
            <a:picLocks noChangeAspect="1"/>
          </p:cNvPicPr>
          <p:nvPr/>
        </p:nvPicPr>
        <p:blipFill>
          <a:blip r:embed="rId3"/>
          <a:stretch>
            <a:fillRect/>
          </a:stretch>
        </p:blipFill>
        <p:spPr>
          <a:xfrm>
            <a:off x="838200" y="3566652"/>
            <a:ext cx="10515599" cy="3185839"/>
          </a:xfrm>
          <a:prstGeom prst="rect">
            <a:avLst/>
          </a:prstGeom>
        </p:spPr>
      </p:pic>
    </p:spTree>
    <p:extLst>
      <p:ext uri="{BB962C8B-B14F-4D97-AF65-F5344CB8AC3E}">
        <p14:creationId xmlns:p14="http://schemas.microsoft.com/office/powerpoint/2010/main" val="2111141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52026" y="2264898"/>
            <a:ext cx="9256540" cy="3446585"/>
          </a:xfrm>
          <a:prstGeom prst="rect">
            <a:avLst/>
          </a:prstGeom>
        </p:spPr>
      </p:pic>
    </p:spTree>
    <p:extLst>
      <p:ext uri="{BB962C8B-B14F-4D97-AF65-F5344CB8AC3E}">
        <p14:creationId xmlns:p14="http://schemas.microsoft.com/office/powerpoint/2010/main" val="18772580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608" y="163773"/>
            <a:ext cx="10515600" cy="593324"/>
          </a:xfrm>
        </p:spPr>
        <p:txBody>
          <a:bodyPr>
            <a:normAutofit fontScale="90000"/>
          </a:bodyPr>
          <a:lstStyle/>
          <a:p>
            <a:r>
              <a:rPr lang="en-US" dirty="0"/>
              <a:t>Base Project </a:t>
            </a:r>
            <a:r>
              <a:rPr lang="en-US" dirty="0" smtClean="0"/>
              <a:t>Setup</a:t>
            </a:r>
            <a:endParaRPr lang="en-US" dirty="0"/>
          </a:p>
        </p:txBody>
      </p:sp>
      <p:pic>
        <p:nvPicPr>
          <p:cNvPr id="4" name="Content Placeholder 3"/>
          <p:cNvPicPr>
            <a:picLocks noGrp="1" noChangeAspect="1"/>
          </p:cNvPicPr>
          <p:nvPr>
            <p:ph idx="1"/>
          </p:nvPr>
        </p:nvPicPr>
        <p:blipFill>
          <a:blip r:embed="rId2"/>
          <a:stretch>
            <a:fillRect/>
          </a:stretch>
        </p:blipFill>
        <p:spPr>
          <a:xfrm>
            <a:off x="294493" y="861161"/>
            <a:ext cx="5133975" cy="2782791"/>
          </a:xfrm>
          <a:prstGeom prst="rect">
            <a:avLst/>
          </a:prstGeom>
        </p:spPr>
      </p:pic>
      <p:pic>
        <p:nvPicPr>
          <p:cNvPr id="5" name="Picture 4"/>
          <p:cNvPicPr>
            <a:picLocks noChangeAspect="1"/>
          </p:cNvPicPr>
          <p:nvPr/>
        </p:nvPicPr>
        <p:blipFill>
          <a:blip r:embed="rId3"/>
          <a:stretch>
            <a:fillRect/>
          </a:stretch>
        </p:blipFill>
        <p:spPr>
          <a:xfrm>
            <a:off x="5615129" y="163773"/>
            <a:ext cx="6296025" cy="3480179"/>
          </a:xfrm>
          <a:prstGeom prst="rect">
            <a:avLst/>
          </a:prstGeom>
        </p:spPr>
      </p:pic>
      <p:pic>
        <p:nvPicPr>
          <p:cNvPr id="6" name="Picture 5"/>
          <p:cNvPicPr>
            <a:picLocks noChangeAspect="1"/>
          </p:cNvPicPr>
          <p:nvPr/>
        </p:nvPicPr>
        <p:blipFill>
          <a:blip r:embed="rId4"/>
          <a:stretch>
            <a:fillRect/>
          </a:stretch>
        </p:blipFill>
        <p:spPr>
          <a:xfrm>
            <a:off x="-67261" y="3905181"/>
            <a:ext cx="3840779" cy="2652784"/>
          </a:xfrm>
          <a:prstGeom prst="rect">
            <a:avLst/>
          </a:prstGeom>
        </p:spPr>
      </p:pic>
      <p:pic>
        <p:nvPicPr>
          <p:cNvPr id="7" name="Picture 6"/>
          <p:cNvPicPr>
            <a:picLocks noChangeAspect="1"/>
          </p:cNvPicPr>
          <p:nvPr/>
        </p:nvPicPr>
        <p:blipFill>
          <a:blip r:embed="rId5"/>
          <a:stretch>
            <a:fillRect/>
          </a:stretch>
        </p:blipFill>
        <p:spPr>
          <a:xfrm>
            <a:off x="3840779" y="4014363"/>
            <a:ext cx="3571875" cy="2607716"/>
          </a:xfrm>
          <a:prstGeom prst="rect">
            <a:avLst/>
          </a:prstGeom>
        </p:spPr>
      </p:pic>
      <p:pic>
        <p:nvPicPr>
          <p:cNvPr id="8" name="Picture 7"/>
          <p:cNvPicPr>
            <a:picLocks noChangeAspect="1"/>
          </p:cNvPicPr>
          <p:nvPr/>
        </p:nvPicPr>
        <p:blipFill>
          <a:blip r:embed="rId6"/>
          <a:stretch>
            <a:fillRect/>
          </a:stretch>
        </p:blipFill>
        <p:spPr>
          <a:xfrm>
            <a:off x="7522119" y="3905181"/>
            <a:ext cx="4389035" cy="2652784"/>
          </a:xfrm>
          <a:prstGeom prst="rect">
            <a:avLst/>
          </a:prstGeom>
        </p:spPr>
      </p:pic>
    </p:spTree>
    <p:extLst>
      <p:ext uri="{BB962C8B-B14F-4D97-AF65-F5344CB8AC3E}">
        <p14:creationId xmlns:p14="http://schemas.microsoft.com/office/powerpoint/2010/main" val="41643468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92702"/>
            <a:ext cx="10515600" cy="582547"/>
          </a:xfrm>
        </p:spPr>
        <p:txBody>
          <a:bodyPr>
            <a:normAutofit fontScale="90000"/>
          </a:bodyPr>
          <a:lstStyle/>
          <a:p>
            <a:r>
              <a:rPr lang="en-US" dirty="0"/>
              <a:t>Introduction To </a:t>
            </a:r>
            <a:r>
              <a:rPr lang="en-US" dirty="0" smtClean="0"/>
              <a:t>Beans</a:t>
            </a:r>
            <a:endParaRPr lang="en-US" dirty="0"/>
          </a:p>
        </p:txBody>
      </p:sp>
      <p:pic>
        <p:nvPicPr>
          <p:cNvPr id="4" name="Content Placeholder 3"/>
          <p:cNvPicPr>
            <a:picLocks noGrp="1" noChangeAspect="1"/>
          </p:cNvPicPr>
          <p:nvPr>
            <p:ph idx="1"/>
          </p:nvPr>
        </p:nvPicPr>
        <p:blipFill>
          <a:blip r:embed="rId2"/>
          <a:stretch>
            <a:fillRect/>
          </a:stretch>
        </p:blipFill>
        <p:spPr>
          <a:xfrm>
            <a:off x="484967" y="675249"/>
            <a:ext cx="11416301" cy="2236763"/>
          </a:xfrm>
          <a:prstGeom prst="rect">
            <a:avLst/>
          </a:prstGeom>
        </p:spPr>
      </p:pic>
      <p:pic>
        <p:nvPicPr>
          <p:cNvPr id="3" name="Picture 2"/>
          <p:cNvPicPr>
            <a:picLocks noChangeAspect="1"/>
          </p:cNvPicPr>
          <p:nvPr/>
        </p:nvPicPr>
        <p:blipFill>
          <a:blip r:embed="rId3"/>
          <a:stretch>
            <a:fillRect/>
          </a:stretch>
        </p:blipFill>
        <p:spPr>
          <a:xfrm>
            <a:off x="484967" y="3291840"/>
            <a:ext cx="11416301" cy="3277772"/>
          </a:xfrm>
          <a:prstGeom prst="rect">
            <a:avLst/>
          </a:prstGeom>
        </p:spPr>
      </p:pic>
    </p:spTree>
    <p:extLst>
      <p:ext uri="{BB962C8B-B14F-4D97-AF65-F5344CB8AC3E}">
        <p14:creationId xmlns:p14="http://schemas.microsoft.com/office/powerpoint/2010/main" val="695149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712225" y="2386593"/>
            <a:ext cx="3581400" cy="2628900"/>
          </a:xfrm>
          <a:prstGeom prst="rect">
            <a:avLst/>
          </a:prstGeom>
        </p:spPr>
      </p:pic>
      <p:pic>
        <p:nvPicPr>
          <p:cNvPr id="7" name="Picture 6"/>
          <p:cNvPicPr>
            <a:picLocks noChangeAspect="1"/>
          </p:cNvPicPr>
          <p:nvPr/>
        </p:nvPicPr>
        <p:blipFill>
          <a:blip r:embed="rId3"/>
          <a:stretch>
            <a:fillRect/>
          </a:stretch>
        </p:blipFill>
        <p:spPr>
          <a:xfrm>
            <a:off x="6667996" y="2159984"/>
            <a:ext cx="3305175" cy="2609850"/>
          </a:xfrm>
          <a:prstGeom prst="rect">
            <a:avLst/>
          </a:prstGeom>
        </p:spPr>
      </p:pic>
    </p:spTree>
    <p:extLst>
      <p:ext uri="{BB962C8B-B14F-4D97-AF65-F5344CB8AC3E}">
        <p14:creationId xmlns:p14="http://schemas.microsoft.com/office/powerpoint/2010/main" val="6852747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110"/>
            <a:ext cx="10515600" cy="324192"/>
          </a:xfrm>
        </p:spPr>
        <p:txBody>
          <a:bodyPr>
            <a:normAutofit fontScale="90000"/>
          </a:bodyPr>
          <a:lstStyle/>
          <a:p>
            <a:endParaRPr lang="en-US" dirty="0"/>
          </a:p>
        </p:txBody>
      </p:sp>
      <p:sp>
        <p:nvSpPr>
          <p:cNvPr id="3" name="Content Placeholder 2"/>
          <p:cNvSpPr>
            <a:spLocks noGrp="1"/>
          </p:cNvSpPr>
          <p:nvPr>
            <p:ph idx="1"/>
          </p:nvPr>
        </p:nvSpPr>
        <p:spPr>
          <a:xfrm>
            <a:off x="337625" y="745588"/>
            <a:ext cx="11676184" cy="5431375"/>
          </a:xfrm>
        </p:spPr>
        <p:txBody>
          <a:bodyPr/>
          <a:lstStyle/>
          <a:p>
            <a:r>
              <a:rPr lang="en-US" dirty="0" smtClean="0"/>
              <a:t>We can specify multiple names for bean</a:t>
            </a:r>
          </a:p>
          <a:p>
            <a:endParaRPr lang="en-US" dirty="0"/>
          </a:p>
        </p:txBody>
      </p:sp>
      <p:pic>
        <p:nvPicPr>
          <p:cNvPr id="4" name="Picture 3"/>
          <p:cNvPicPr>
            <a:picLocks noChangeAspect="1"/>
          </p:cNvPicPr>
          <p:nvPr/>
        </p:nvPicPr>
        <p:blipFill>
          <a:blip r:embed="rId2"/>
          <a:stretch>
            <a:fillRect/>
          </a:stretch>
        </p:blipFill>
        <p:spPr>
          <a:xfrm>
            <a:off x="633046" y="1378635"/>
            <a:ext cx="11141612" cy="2622660"/>
          </a:xfrm>
          <a:prstGeom prst="rect">
            <a:avLst/>
          </a:prstGeom>
        </p:spPr>
      </p:pic>
      <p:pic>
        <p:nvPicPr>
          <p:cNvPr id="6" name="Picture 5"/>
          <p:cNvPicPr>
            <a:picLocks noChangeAspect="1"/>
          </p:cNvPicPr>
          <p:nvPr/>
        </p:nvPicPr>
        <p:blipFill>
          <a:blip r:embed="rId3"/>
          <a:stretch>
            <a:fillRect/>
          </a:stretch>
        </p:blipFill>
        <p:spPr>
          <a:xfrm>
            <a:off x="633046" y="4101527"/>
            <a:ext cx="11141612" cy="2680347"/>
          </a:xfrm>
          <a:prstGeom prst="rect">
            <a:avLst/>
          </a:prstGeom>
        </p:spPr>
      </p:pic>
    </p:spTree>
    <p:extLst>
      <p:ext uri="{BB962C8B-B14F-4D97-AF65-F5344CB8AC3E}">
        <p14:creationId xmlns:p14="http://schemas.microsoft.com/office/powerpoint/2010/main" val="4159937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032"/>
            <a:ext cx="10515600" cy="907815"/>
          </a:xfrm>
        </p:spPr>
        <p:txBody>
          <a:bodyPr/>
          <a:lstStyle/>
          <a:p>
            <a:r>
              <a:rPr lang="en-US" dirty="0"/>
              <a:t>Constructor Injection - Part </a:t>
            </a:r>
            <a:r>
              <a:rPr lang="en-US" dirty="0" smtClean="0"/>
              <a:t>1</a:t>
            </a:r>
            <a:endParaRPr lang="en-US" dirty="0"/>
          </a:p>
        </p:txBody>
      </p:sp>
      <p:pic>
        <p:nvPicPr>
          <p:cNvPr id="4" name="Content Placeholder 3"/>
          <p:cNvPicPr>
            <a:picLocks noGrp="1" noChangeAspect="1"/>
          </p:cNvPicPr>
          <p:nvPr>
            <p:ph idx="1"/>
          </p:nvPr>
        </p:nvPicPr>
        <p:blipFill>
          <a:blip r:embed="rId2"/>
          <a:stretch>
            <a:fillRect/>
          </a:stretch>
        </p:blipFill>
        <p:spPr>
          <a:xfrm>
            <a:off x="394747" y="3422437"/>
            <a:ext cx="5830527" cy="3166628"/>
          </a:xfrm>
          <a:prstGeom prst="rect">
            <a:avLst/>
          </a:prstGeom>
        </p:spPr>
      </p:pic>
      <p:pic>
        <p:nvPicPr>
          <p:cNvPr id="5" name="Picture 4"/>
          <p:cNvPicPr>
            <a:picLocks noChangeAspect="1"/>
          </p:cNvPicPr>
          <p:nvPr/>
        </p:nvPicPr>
        <p:blipFill>
          <a:blip r:embed="rId3"/>
          <a:stretch>
            <a:fillRect/>
          </a:stretch>
        </p:blipFill>
        <p:spPr>
          <a:xfrm>
            <a:off x="838200" y="1263016"/>
            <a:ext cx="4943622" cy="1861252"/>
          </a:xfrm>
          <a:prstGeom prst="rect">
            <a:avLst/>
          </a:prstGeom>
        </p:spPr>
      </p:pic>
      <p:pic>
        <p:nvPicPr>
          <p:cNvPr id="6" name="Picture 5"/>
          <p:cNvPicPr>
            <a:picLocks noChangeAspect="1"/>
          </p:cNvPicPr>
          <p:nvPr/>
        </p:nvPicPr>
        <p:blipFill>
          <a:blip r:embed="rId4"/>
          <a:stretch>
            <a:fillRect/>
          </a:stretch>
        </p:blipFill>
        <p:spPr>
          <a:xfrm>
            <a:off x="6949440" y="1276623"/>
            <a:ext cx="4712677" cy="2466975"/>
          </a:xfrm>
          <a:prstGeom prst="rect">
            <a:avLst/>
          </a:prstGeom>
        </p:spPr>
      </p:pic>
      <p:pic>
        <p:nvPicPr>
          <p:cNvPr id="7" name="Picture 6"/>
          <p:cNvPicPr>
            <a:picLocks noChangeAspect="1"/>
          </p:cNvPicPr>
          <p:nvPr/>
        </p:nvPicPr>
        <p:blipFill>
          <a:blip r:embed="rId5"/>
          <a:stretch>
            <a:fillRect/>
          </a:stretch>
        </p:blipFill>
        <p:spPr>
          <a:xfrm>
            <a:off x="6949440" y="4055374"/>
            <a:ext cx="4310575" cy="1867124"/>
          </a:xfrm>
          <a:prstGeom prst="rect">
            <a:avLst/>
          </a:prstGeom>
        </p:spPr>
      </p:pic>
    </p:spTree>
    <p:extLst>
      <p:ext uri="{BB962C8B-B14F-4D97-AF65-F5344CB8AC3E}">
        <p14:creationId xmlns:p14="http://schemas.microsoft.com/office/powerpoint/2010/main" val="39466457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5866228" y="2834640"/>
            <a:ext cx="6066692" cy="2758440"/>
          </a:xfrm>
          <a:prstGeom prst="rect">
            <a:avLst/>
          </a:prstGeom>
        </p:spPr>
      </p:pic>
      <p:pic>
        <p:nvPicPr>
          <p:cNvPr id="6" name="Content Placeholder 3"/>
          <p:cNvPicPr>
            <a:picLocks noGrp="1" noChangeAspect="1"/>
          </p:cNvPicPr>
          <p:nvPr>
            <p:ph idx="1"/>
          </p:nvPr>
        </p:nvPicPr>
        <p:blipFill>
          <a:blip r:embed="rId3"/>
          <a:stretch>
            <a:fillRect/>
          </a:stretch>
        </p:blipFill>
        <p:spPr>
          <a:xfrm>
            <a:off x="548640" y="2148109"/>
            <a:ext cx="5044440" cy="3902171"/>
          </a:xfrm>
          <a:prstGeom prst="rect">
            <a:avLst/>
          </a:prstGeom>
        </p:spPr>
      </p:pic>
    </p:spTree>
    <p:extLst>
      <p:ext uri="{BB962C8B-B14F-4D97-AF65-F5344CB8AC3E}">
        <p14:creationId xmlns:p14="http://schemas.microsoft.com/office/powerpoint/2010/main" val="196159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964"/>
            <a:ext cx="10515600" cy="746223"/>
          </a:xfrm>
        </p:spPr>
        <p:txBody>
          <a:bodyPr/>
          <a:lstStyle/>
          <a:p>
            <a:r>
              <a:rPr lang="en-US" dirty="0"/>
              <a:t>Constructor Injection - Part </a:t>
            </a:r>
            <a:r>
              <a:rPr lang="en-US" dirty="0" smtClean="0"/>
              <a:t>2</a:t>
            </a:r>
            <a:endParaRPr lang="en-US" dirty="0"/>
          </a:p>
        </p:txBody>
      </p:sp>
      <p:pic>
        <p:nvPicPr>
          <p:cNvPr id="9" name="Picture 8"/>
          <p:cNvPicPr>
            <a:picLocks noChangeAspect="1"/>
          </p:cNvPicPr>
          <p:nvPr/>
        </p:nvPicPr>
        <p:blipFill>
          <a:blip r:embed="rId2"/>
          <a:stretch>
            <a:fillRect/>
          </a:stretch>
        </p:blipFill>
        <p:spPr>
          <a:xfrm>
            <a:off x="5707536" y="950187"/>
            <a:ext cx="5813904" cy="2401629"/>
          </a:xfrm>
          <a:prstGeom prst="rect">
            <a:avLst/>
          </a:prstGeom>
        </p:spPr>
      </p:pic>
      <p:pic>
        <p:nvPicPr>
          <p:cNvPr id="11" name="Content Placeholder 10"/>
          <p:cNvPicPr>
            <a:picLocks noGrp="1" noChangeAspect="1"/>
          </p:cNvPicPr>
          <p:nvPr>
            <p:ph idx="1"/>
          </p:nvPr>
        </p:nvPicPr>
        <p:blipFill>
          <a:blip r:embed="rId3"/>
          <a:stretch>
            <a:fillRect/>
          </a:stretch>
        </p:blipFill>
        <p:spPr>
          <a:xfrm>
            <a:off x="838200" y="950187"/>
            <a:ext cx="4451252" cy="2974699"/>
          </a:xfrm>
          <a:prstGeom prst="rect">
            <a:avLst/>
          </a:prstGeom>
        </p:spPr>
      </p:pic>
      <p:pic>
        <p:nvPicPr>
          <p:cNvPr id="12" name="Picture 11"/>
          <p:cNvPicPr>
            <a:picLocks noChangeAspect="1"/>
          </p:cNvPicPr>
          <p:nvPr/>
        </p:nvPicPr>
        <p:blipFill>
          <a:blip r:embed="rId4"/>
          <a:stretch>
            <a:fillRect/>
          </a:stretch>
        </p:blipFill>
        <p:spPr>
          <a:xfrm>
            <a:off x="222152" y="4106281"/>
            <a:ext cx="5485384" cy="2027232"/>
          </a:xfrm>
          <a:prstGeom prst="rect">
            <a:avLst/>
          </a:prstGeom>
        </p:spPr>
      </p:pic>
      <p:pic>
        <p:nvPicPr>
          <p:cNvPr id="13" name="Picture 12"/>
          <p:cNvPicPr>
            <a:picLocks noChangeAspect="1"/>
          </p:cNvPicPr>
          <p:nvPr/>
        </p:nvPicPr>
        <p:blipFill>
          <a:blip r:embed="rId5"/>
          <a:stretch>
            <a:fillRect/>
          </a:stretch>
        </p:blipFill>
        <p:spPr>
          <a:xfrm>
            <a:off x="5905500" y="3488788"/>
            <a:ext cx="5934075" cy="2954215"/>
          </a:xfrm>
          <a:prstGeom prst="rect">
            <a:avLst/>
          </a:prstGeom>
        </p:spPr>
      </p:pic>
    </p:spTree>
    <p:extLst>
      <p:ext uri="{BB962C8B-B14F-4D97-AF65-F5344CB8AC3E}">
        <p14:creationId xmlns:p14="http://schemas.microsoft.com/office/powerpoint/2010/main" val="2695219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677" y="224449"/>
            <a:ext cx="10515600" cy="510102"/>
          </a:xfrm>
        </p:spPr>
        <p:txBody>
          <a:bodyPr>
            <a:normAutofit fontScale="90000"/>
          </a:bodyPr>
          <a:lstStyle/>
          <a:p>
            <a:r>
              <a:rPr lang="en-US" dirty="0"/>
              <a:t>Setter </a:t>
            </a:r>
            <a:r>
              <a:rPr lang="en-US" dirty="0" smtClean="0"/>
              <a:t>Injection</a:t>
            </a:r>
            <a:endParaRPr lang="en-US" dirty="0"/>
          </a:p>
        </p:txBody>
      </p:sp>
      <p:pic>
        <p:nvPicPr>
          <p:cNvPr id="6" name="Content Placeholder 5"/>
          <p:cNvPicPr>
            <a:picLocks noGrp="1" noChangeAspect="1"/>
          </p:cNvPicPr>
          <p:nvPr>
            <p:ph idx="1"/>
          </p:nvPr>
        </p:nvPicPr>
        <p:blipFill>
          <a:blip r:embed="rId2"/>
          <a:stretch>
            <a:fillRect/>
          </a:stretch>
        </p:blipFill>
        <p:spPr>
          <a:xfrm>
            <a:off x="520505" y="844063"/>
            <a:ext cx="5381157" cy="3025232"/>
          </a:xfrm>
          <a:prstGeom prst="rect">
            <a:avLst/>
          </a:prstGeom>
        </p:spPr>
      </p:pic>
      <p:pic>
        <p:nvPicPr>
          <p:cNvPr id="7" name="Picture 6"/>
          <p:cNvPicPr>
            <a:picLocks noChangeAspect="1"/>
          </p:cNvPicPr>
          <p:nvPr/>
        </p:nvPicPr>
        <p:blipFill>
          <a:blip r:embed="rId3"/>
          <a:stretch>
            <a:fillRect/>
          </a:stretch>
        </p:blipFill>
        <p:spPr>
          <a:xfrm>
            <a:off x="6115477" y="844063"/>
            <a:ext cx="5905500" cy="3151162"/>
          </a:xfrm>
          <a:prstGeom prst="rect">
            <a:avLst/>
          </a:prstGeom>
        </p:spPr>
      </p:pic>
      <p:pic>
        <p:nvPicPr>
          <p:cNvPr id="8" name="Picture 7"/>
          <p:cNvPicPr>
            <a:picLocks noChangeAspect="1"/>
          </p:cNvPicPr>
          <p:nvPr/>
        </p:nvPicPr>
        <p:blipFill>
          <a:blip r:embed="rId4"/>
          <a:stretch>
            <a:fillRect/>
          </a:stretch>
        </p:blipFill>
        <p:spPr>
          <a:xfrm>
            <a:off x="6560457" y="4267696"/>
            <a:ext cx="5460520" cy="1289042"/>
          </a:xfrm>
          <a:prstGeom prst="rect">
            <a:avLst/>
          </a:prstGeom>
        </p:spPr>
      </p:pic>
      <p:pic>
        <p:nvPicPr>
          <p:cNvPr id="9" name="Picture 8"/>
          <p:cNvPicPr>
            <a:picLocks noChangeAspect="1"/>
          </p:cNvPicPr>
          <p:nvPr/>
        </p:nvPicPr>
        <p:blipFill>
          <a:blip r:embed="rId5"/>
          <a:stretch>
            <a:fillRect/>
          </a:stretch>
        </p:blipFill>
        <p:spPr>
          <a:xfrm>
            <a:off x="393893" y="4135554"/>
            <a:ext cx="5924186" cy="2279314"/>
          </a:xfrm>
          <a:prstGeom prst="rect">
            <a:avLst/>
          </a:prstGeom>
        </p:spPr>
      </p:pic>
    </p:spTree>
    <p:extLst>
      <p:ext uri="{BB962C8B-B14F-4D97-AF65-F5344CB8AC3E}">
        <p14:creationId xmlns:p14="http://schemas.microsoft.com/office/powerpoint/2010/main" val="39233793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1425" y="1956795"/>
            <a:ext cx="5972175" cy="4317395"/>
          </a:xfrm>
          <a:prstGeom prst="rect">
            <a:avLst/>
          </a:prstGeom>
        </p:spPr>
      </p:pic>
      <p:pic>
        <p:nvPicPr>
          <p:cNvPr id="5" name="Picture 4"/>
          <p:cNvPicPr>
            <a:picLocks noChangeAspect="1"/>
          </p:cNvPicPr>
          <p:nvPr/>
        </p:nvPicPr>
        <p:blipFill>
          <a:blip r:embed="rId3"/>
          <a:stretch>
            <a:fillRect/>
          </a:stretch>
        </p:blipFill>
        <p:spPr>
          <a:xfrm>
            <a:off x="5873707" y="1956796"/>
            <a:ext cx="5915025" cy="4317395"/>
          </a:xfrm>
          <a:prstGeom prst="rect">
            <a:avLst/>
          </a:prstGeom>
        </p:spPr>
      </p:pic>
    </p:spTree>
    <p:extLst>
      <p:ext uri="{BB962C8B-B14F-4D97-AF65-F5344CB8AC3E}">
        <p14:creationId xmlns:p14="http://schemas.microsoft.com/office/powerpoint/2010/main" val="13058699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3"/>
            <a:ext cx="10515600" cy="781287"/>
          </a:xfrm>
        </p:spPr>
        <p:txBody>
          <a:bodyPr/>
          <a:lstStyle/>
          <a:p>
            <a:r>
              <a:rPr lang="en-US" dirty="0"/>
              <a:t>P Namespace And C </a:t>
            </a:r>
            <a:r>
              <a:rPr lang="en-US" dirty="0" smtClean="0"/>
              <a:t>Namespace</a:t>
            </a:r>
            <a:endParaRPr lang="en-US" dirty="0"/>
          </a:p>
        </p:txBody>
      </p:sp>
      <p:pic>
        <p:nvPicPr>
          <p:cNvPr id="5" name="Content Placeholder 4"/>
          <p:cNvPicPr>
            <a:picLocks noGrp="1" noChangeAspect="1"/>
          </p:cNvPicPr>
          <p:nvPr>
            <p:ph idx="1"/>
          </p:nvPr>
        </p:nvPicPr>
        <p:blipFill>
          <a:blip r:embed="rId2"/>
          <a:stretch>
            <a:fillRect/>
          </a:stretch>
        </p:blipFill>
        <p:spPr>
          <a:xfrm>
            <a:off x="162951" y="1091820"/>
            <a:ext cx="7781925" cy="5182371"/>
          </a:xfrm>
          <a:prstGeom prst="rect">
            <a:avLst/>
          </a:prstGeom>
        </p:spPr>
      </p:pic>
      <p:pic>
        <p:nvPicPr>
          <p:cNvPr id="6" name="Picture 5"/>
          <p:cNvPicPr>
            <a:picLocks noChangeAspect="1"/>
          </p:cNvPicPr>
          <p:nvPr/>
        </p:nvPicPr>
        <p:blipFill>
          <a:blip r:embed="rId3"/>
          <a:stretch>
            <a:fillRect/>
          </a:stretch>
        </p:blipFill>
        <p:spPr>
          <a:xfrm>
            <a:off x="5751545" y="1091820"/>
            <a:ext cx="6276332" cy="5491859"/>
          </a:xfrm>
          <a:prstGeom prst="rect">
            <a:avLst/>
          </a:prstGeom>
        </p:spPr>
      </p:pic>
    </p:spTree>
    <p:extLst>
      <p:ext uri="{BB962C8B-B14F-4D97-AF65-F5344CB8AC3E}">
        <p14:creationId xmlns:p14="http://schemas.microsoft.com/office/powerpoint/2010/main" val="3106081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651"/>
            <a:ext cx="10515600" cy="549275"/>
          </a:xfrm>
        </p:spPr>
        <p:txBody>
          <a:bodyPr>
            <a:normAutofit fontScale="90000"/>
          </a:bodyPr>
          <a:lstStyle/>
          <a:p>
            <a:r>
              <a:rPr lang="en-US" dirty="0"/>
              <a:t>Bean Instantiation With </a:t>
            </a:r>
            <a:r>
              <a:rPr lang="en-US" dirty="0" smtClean="0"/>
              <a:t>Factories</a:t>
            </a:r>
            <a:endParaRPr lang="en-US" dirty="0"/>
          </a:p>
        </p:txBody>
      </p:sp>
      <p:pic>
        <p:nvPicPr>
          <p:cNvPr id="4" name="Content Placeholder 3"/>
          <p:cNvPicPr>
            <a:picLocks noGrp="1" noChangeAspect="1"/>
          </p:cNvPicPr>
          <p:nvPr>
            <p:ph idx="1"/>
          </p:nvPr>
        </p:nvPicPr>
        <p:blipFill>
          <a:blip r:embed="rId2"/>
          <a:stretch>
            <a:fillRect/>
          </a:stretch>
        </p:blipFill>
        <p:spPr>
          <a:xfrm>
            <a:off x="209266" y="942535"/>
            <a:ext cx="5469553" cy="2827607"/>
          </a:xfrm>
          <a:prstGeom prst="rect">
            <a:avLst/>
          </a:prstGeom>
        </p:spPr>
      </p:pic>
      <p:pic>
        <p:nvPicPr>
          <p:cNvPr id="5" name="Picture 4"/>
          <p:cNvPicPr>
            <a:picLocks noChangeAspect="1"/>
          </p:cNvPicPr>
          <p:nvPr/>
        </p:nvPicPr>
        <p:blipFill>
          <a:blip r:embed="rId3"/>
          <a:stretch>
            <a:fillRect/>
          </a:stretch>
        </p:blipFill>
        <p:spPr>
          <a:xfrm>
            <a:off x="209266" y="3770142"/>
            <a:ext cx="6464489" cy="2616939"/>
          </a:xfrm>
          <a:prstGeom prst="rect">
            <a:avLst/>
          </a:prstGeom>
        </p:spPr>
      </p:pic>
      <p:pic>
        <p:nvPicPr>
          <p:cNvPr id="6" name="Picture 5"/>
          <p:cNvPicPr>
            <a:picLocks noChangeAspect="1"/>
          </p:cNvPicPr>
          <p:nvPr/>
        </p:nvPicPr>
        <p:blipFill>
          <a:blip r:embed="rId4"/>
          <a:stretch>
            <a:fillRect/>
          </a:stretch>
        </p:blipFill>
        <p:spPr>
          <a:xfrm>
            <a:off x="5785513" y="968894"/>
            <a:ext cx="6197221" cy="3138872"/>
          </a:xfrm>
          <a:prstGeom prst="rect">
            <a:avLst/>
          </a:prstGeom>
        </p:spPr>
      </p:pic>
      <p:pic>
        <p:nvPicPr>
          <p:cNvPr id="7" name="Picture 6"/>
          <p:cNvPicPr>
            <a:picLocks noChangeAspect="1"/>
          </p:cNvPicPr>
          <p:nvPr/>
        </p:nvPicPr>
        <p:blipFill>
          <a:blip r:embed="rId5"/>
          <a:stretch>
            <a:fillRect/>
          </a:stretch>
        </p:blipFill>
        <p:spPr>
          <a:xfrm>
            <a:off x="6905767" y="4234375"/>
            <a:ext cx="5076967" cy="1631853"/>
          </a:xfrm>
          <a:prstGeom prst="rect">
            <a:avLst/>
          </a:prstGeom>
        </p:spPr>
      </p:pic>
    </p:spTree>
    <p:extLst>
      <p:ext uri="{BB962C8B-B14F-4D97-AF65-F5344CB8AC3E}">
        <p14:creationId xmlns:p14="http://schemas.microsoft.com/office/powerpoint/2010/main" val="14653778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267" y="125974"/>
            <a:ext cx="10515600" cy="169447"/>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550338" y="478303"/>
            <a:ext cx="5850462" cy="3094891"/>
          </a:xfrm>
          <a:prstGeom prst="rect">
            <a:avLst/>
          </a:prstGeom>
        </p:spPr>
      </p:pic>
      <p:pic>
        <p:nvPicPr>
          <p:cNvPr id="5" name="Picture 4"/>
          <p:cNvPicPr>
            <a:picLocks noChangeAspect="1"/>
          </p:cNvPicPr>
          <p:nvPr/>
        </p:nvPicPr>
        <p:blipFill>
          <a:blip r:embed="rId3"/>
          <a:stretch>
            <a:fillRect/>
          </a:stretch>
        </p:blipFill>
        <p:spPr>
          <a:xfrm>
            <a:off x="365760" y="3756076"/>
            <a:ext cx="6518703" cy="2433707"/>
          </a:xfrm>
          <a:prstGeom prst="rect">
            <a:avLst/>
          </a:prstGeom>
        </p:spPr>
      </p:pic>
      <p:pic>
        <p:nvPicPr>
          <p:cNvPr id="6" name="Picture 5"/>
          <p:cNvPicPr>
            <a:picLocks noChangeAspect="1"/>
          </p:cNvPicPr>
          <p:nvPr/>
        </p:nvPicPr>
        <p:blipFill>
          <a:blip r:embed="rId4"/>
          <a:stretch>
            <a:fillRect/>
          </a:stretch>
        </p:blipFill>
        <p:spPr>
          <a:xfrm>
            <a:off x="6110067" y="478303"/>
            <a:ext cx="5738779" cy="5711480"/>
          </a:xfrm>
          <a:prstGeom prst="rect">
            <a:avLst/>
          </a:prstGeom>
        </p:spPr>
      </p:pic>
    </p:spTree>
    <p:extLst>
      <p:ext uri="{BB962C8B-B14F-4D97-AF65-F5344CB8AC3E}">
        <p14:creationId xmlns:p14="http://schemas.microsoft.com/office/powerpoint/2010/main" val="3070983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961" y="1"/>
            <a:ext cx="10515600" cy="805218"/>
          </a:xfrm>
        </p:spPr>
        <p:txBody>
          <a:bodyPr/>
          <a:lstStyle/>
          <a:p>
            <a:r>
              <a:rPr lang="en-US" dirty="0"/>
              <a:t>Bean </a:t>
            </a:r>
            <a:r>
              <a:rPr lang="en-US" dirty="0" smtClean="0"/>
              <a:t>Scopes</a:t>
            </a:r>
            <a:endParaRPr lang="en-US" dirty="0"/>
          </a:p>
        </p:txBody>
      </p:sp>
      <p:pic>
        <p:nvPicPr>
          <p:cNvPr id="4" name="Content Placeholder 3"/>
          <p:cNvPicPr>
            <a:picLocks noGrp="1" noChangeAspect="1"/>
          </p:cNvPicPr>
          <p:nvPr>
            <p:ph idx="1"/>
          </p:nvPr>
        </p:nvPicPr>
        <p:blipFill>
          <a:blip r:embed="rId2"/>
          <a:stretch>
            <a:fillRect/>
          </a:stretch>
        </p:blipFill>
        <p:spPr>
          <a:xfrm>
            <a:off x="3770143" y="1"/>
            <a:ext cx="8134588" cy="3091218"/>
          </a:xfrm>
          <a:prstGeom prst="rect">
            <a:avLst/>
          </a:prstGeom>
        </p:spPr>
      </p:pic>
      <p:pic>
        <p:nvPicPr>
          <p:cNvPr id="5" name="Picture 4"/>
          <p:cNvPicPr>
            <a:picLocks noChangeAspect="1"/>
          </p:cNvPicPr>
          <p:nvPr/>
        </p:nvPicPr>
        <p:blipFill>
          <a:blip r:embed="rId3"/>
          <a:stretch>
            <a:fillRect/>
          </a:stretch>
        </p:blipFill>
        <p:spPr>
          <a:xfrm>
            <a:off x="1259683" y="3425589"/>
            <a:ext cx="9536156" cy="3432411"/>
          </a:xfrm>
          <a:prstGeom prst="rect">
            <a:avLst/>
          </a:prstGeom>
        </p:spPr>
      </p:pic>
    </p:spTree>
    <p:extLst>
      <p:ext uri="{BB962C8B-B14F-4D97-AF65-F5344CB8AC3E}">
        <p14:creationId xmlns:p14="http://schemas.microsoft.com/office/powerpoint/2010/main" val="2972218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24100" y="2329656"/>
            <a:ext cx="7543800" cy="3343275"/>
          </a:xfrm>
          <a:prstGeom prst="rect">
            <a:avLst/>
          </a:prstGeom>
        </p:spPr>
      </p:pic>
    </p:spTree>
    <p:extLst>
      <p:ext uri="{BB962C8B-B14F-4D97-AF65-F5344CB8AC3E}">
        <p14:creationId xmlns:p14="http://schemas.microsoft.com/office/powerpoint/2010/main" val="20126700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9666"/>
          </a:xfrm>
        </p:spPr>
        <p:txBody>
          <a:bodyPr>
            <a:normAutofit fontScale="90000"/>
          </a:bodyPr>
          <a:lstStyle/>
          <a:p>
            <a:r>
              <a:rPr lang="en-US" dirty="0"/>
              <a:t>Method Injection And Application Context </a:t>
            </a:r>
            <a:r>
              <a:rPr lang="en-US" dirty="0" smtClean="0"/>
              <a:t>Aware</a:t>
            </a:r>
            <a:endParaRPr lang="en-US" dirty="0"/>
          </a:p>
        </p:txBody>
      </p:sp>
      <p:sp>
        <p:nvSpPr>
          <p:cNvPr id="3" name="Content Placeholder 2"/>
          <p:cNvSpPr>
            <a:spLocks noGrp="1"/>
          </p:cNvSpPr>
          <p:nvPr>
            <p:ph idx="1"/>
          </p:nvPr>
        </p:nvSpPr>
        <p:spPr>
          <a:xfrm>
            <a:off x="838200" y="1014792"/>
            <a:ext cx="10515600" cy="5162171"/>
          </a:xfrm>
        </p:spPr>
        <p:txBody>
          <a:bodyPr/>
          <a:lstStyle/>
          <a:p>
            <a:r>
              <a:rPr lang="en-US" dirty="0" smtClean="0"/>
              <a:t>What happens when a bean of Prototype Scope interacts with bean of Singleton scope.</a:t>
            </a:r>
          </a:p>
          <a:p>
            <a:endParaRPr lang="en-US" dirty="0"/>
          </a:p>
        </p:txBody>
      </p:sp>
      <p:pic>
        <p:nvPicPr>
          <p:cNvPr id="4" name="Picture 3"/>
          <p:cNvPicPr>
            <a:picLocks noChangeAspect="1"/>
          </p:cNvPicPr>
          <p:nvPr/>
        </p:nvPicPr>
        <p:blipFill>
          <a:blip r:embed="rId2"/>
          <a:stretch>
            <a:fillRect/>
          </a:stretch>
        </p:blipFill>
        <p:spPr>
          <a:xfrm>
            <a:off x="838200" y="1935480"/>
            <a:ext cx="3733800" cy="2590800"/>
          </a:xfrm>
          <a:prstGeom prst="rect">
            <a:avLst/>
          </a:prstGeom>
        </p:spPr>
      </p:pic>
      <p:pic>
        <p:nvPicPr>
          <p:cNvPr id="5" name="Picture 4"/>
          <p:cNvPicPr>
            <a:picLocks noChangeAspect="1"/>
          </p:cNvPicPr>
          <p:nvPr/>
        </p:nvPicPr>
        <p:blipFill>
          <a:blip r:embed="rId3"/>
          <a:stretch>
            <a:fillRect/>
          </a:stretch>
        </p:blipFill>
        <p:spPr>
          <a:xfrm>
            <a:off x="5046152" y="1664458"/>
            <a:ext cx="6551488" cy="2374142"/>
          </a:xfrm>
          <a:prstGeom prst="rect">
            <a:avLst/>
          </a:prstGeom>
        </p:spPr>
      </p:pic>
      <p:pic>
        <p:nvPicPr>
          <p:cNvPr id="6" name="Picture 5"/>
          <p:cNvPicPr>
            <a:picLocks noChangeAspect="1"/>
          </p:cNvPicPr>
          <p:nvPr/>
        </p:nvPicPr>
        <p:blipFill>
          <a:blip r:embed="rId4"/>
          <a:stretch>
            <a:fillRect/>
          </a:stretch>
        </p:blipFill>
        <p:spPr>
          <a:xfrm>
            <a:off x="1524000" y="4284892"/>
            <a:ext cx="9936480" cy="2420708"/>
          </a:xfrm>
          <a:prstGeom prst="rect">
            <a:avLst/>
          </a:prstGeom>
        </p:spPr>
      </p:pic>
    </p:spTree>
    <p:extLst>
      <p:ext uri="{BB962C8B-B14F-4D97-AF65-F5344CB8AC3E}">
        <p14:creationId xmlns:p14="http://schemas.microsoft.com/office/powerpoint/2010/main" val="20235022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91478"/>
          </a:xfrm>
        </p:spPr>
        <p:txBody>
          <a:bodyPr>
            <a:normAutofit fontScale="90000"/>
          </a:bodyPr>
          <a:lstStyle/>
          <a:p>
            <a:r>
              <a:rPr lang="en-US" dirty="0" smtClean="0"/>
              <a:t>Implementation of Application Content Aware</a:t>
            </a:r>
            <a:endParaRPr lang="en-US" dirty="0"/>
          </a:p>
        </p:txBody>
      </p:sp>
      <p:pic>
        <p:nvPicPr>
          <p:cNvPr id="4" name="Content Placeholder 3"/>
          <p:cNvPicPr>
            <a:picLocks noGrp="1" noChangeAspect="1"/>
          </p:cNvPicPr>
          <p:nvPr>
            <p:ph idx="1"/>
          </p:nvPr>
        </p:nvPicPr>
        <p:blipFill>
          <a:blip r:embed="rId2"/>
          <a:stretch>
            <a:fillRect/>
          </a:stretch>
        </p:blipFill>
        <p:spPr>
          <a:xfrm>
            <a:off x="198120" y="956604"/>
            <a:ext cx="4998834" cy="5901396"/>
          </a:xfrm>
          <a:prstGeom prst="rect">
            <a:avLst/>
          </a:prstGeom>
        </p:spPr>
      </p:pic>
      <p:pic>
        <p:nvPicPr>
          <p:cNvPr id="5" name="Picture 4"/>
          <p:cNvPicPr>
            <a:picLocks noChangeAspect="1"/>
          </p:cNvPicPr>
          <p:nvPr/>
        </p:nvPicPr>
        <p:blipFill>
          <a:blip r:embed="rId3"/>
          <a:stretch>
            <a:fillRect/>
          </a:stretch>
        </p:blipFill>
        <p:spPr>
          <a:xfrm>
            <a:off x="5459103" y="956605"/>
            <a:ext cx="6732897" cy="3842870"/>
          </a:xfrm>
          <a:prstGeom prst="rect">
            <a:avLst/>
          </a:prstGeom>
        </p:spPr>
      </p:pic>
      <p:pic>
        <p:nvPicPr>
          <p:cNvPr id="6" name="Picture 5"/>
          <p:cNvPicPr>
            <a:picLocks noChangeAspect="1"/>
          </p:cNvPicPr>
          <p:nvPr/>
        </p:nvPicPr>
        <p:blipFill>
          <a:blip r:embed="rId4"/>
          <a:stretch>
            <a:fillRect/>
          </a:stretch>
        </p:blipFill>
        <p:spPr>
          <a:xfrm>
            <a:off x="5647330" y="4632573"/>
            <a:ext cx="6544670" cy="1981200"/>
          </a:xfrm>
          <a:prstGeom prst="rect">
            <a:avLst/>
          </a:prstGeom>
        </p:spPr>
      </p:pic>
    </p:spTree>
    <p:extLst>
      <p:ext uri="{BB962C8B-B14F-4D97-AF65-F5344CB8AC3E}">
        <p14:creationId xmlns:p14="http://schemas.microsoft.com/office/powerpoint/2010/main" val="2240688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2543"/>
            <a:ext cx="10515600" cy="450166"/>
          </a:xfrm>
        </p:spPr>
        <p:txBody>
          <a:bodyPr>
            <a:normAutofit fontScale="90000"/>
          </a:bodyPr>
          <a:lstStyle/>
          <a:p>
            <a:r>
              <a:rPr lang="en-US" dirty="0" smtClean="0"/>
              <a:t>Implementation of Method Injection</a:t>
            </a:r>
            <a:endParaRPr lang="en-US" dirty="0"/>
          </a:p>
        </p:txBody>
      </p:sp>
      <p:pic>
        <p:nvPicPr>
          <p:cNvPr id="4" name="Content Placeholder 3"/>
          <p:cNvPicPr>
            <a:picLocks noGrp="1" noChangeAspect="1"/>
          </p:cNvPicPr>
          <p:nvPr>
            <p:ph idx="1"/>
          </p:nvPr>
        </p:nvPicPr>
        <p:blipFill>
          <a:blip r:embed="rId2"/>
          <a:stretch>
            <a:fillRect/>
          </a:stretch>
        </p:blipFill>
        <p:spPr>
          <a:xfrm>
            <a:off x="314325" y="970672"/>
            <a:ext cx="4257675" cy="3120826"/>
          </a:xfrm>
          <a:prstGeom prst="rect">
            <a:avLst/>
          </a:prstGeom>
        </p:spPr>
      </p:pic>
      <p:pic>
        <p:nvPicPr>
          <p:cNvPr id="6" name="Picture 5"/>
          <p:cNvPicPr>
            <a:picLocks noChangeAspect="1"/>
          </p:cNvPicPr>
          <p:nvPr/>
        </p:nvPicPr>
        <p:blipFill>
          <a:blip r:embed="rId3"/>
          <a:stretch>
            <a:fillRect/>
          </a:stretch>
        </p:blipFill>
        <p:spPr>
          <a:xfrm>
            <a:off x="5322627" y="931683"/>
            <a:ext cx="6564573" cy="3831386"/>
          </a:xfrm>
          <a:prstGeom prst="rect">
            <a:avLst/>
          </a:prstGeom>
        </p:spPr>
      </p:pic>
      <p:pic>
        <p:nvPicPr>
          <p:cNvPr id="3" name="Picture 2"/>
          <p:cNvPicPr>
            <a:picLocks noChangeAspect="1"/>
          </p:cNvPicPr>
          <p:nvPr/>
        </p:nvPicPr>
        <p:blipFill>
          <a:blip r:embed="rId4"/>
          <a:stretch>
            <a:fillRect/>
          </a:stretch>
        </p:blipFill>
        <p:spPr>
          <a:xfrm>
            <a:off x="314325" y="4460472"/>
            <a:ext cx="8515350" cy="2085975"/>
          </a:xfrm>
          <a:prstGeom prst="rect">
            <a:avLst/>
          </a:prstGeom>
        </p:spPr>
      </p:pic>
    </p:spTree>
    <p:extLst>
      <p:ext uri="{BB962C8B-B14F-4D97-AF65-F5344CB8AC3E}">
        <p14:creationId xmlns:p14="http://schemas.microsoft.com/office/powerpoint/2010/main" val="16701334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540" y="45084"/>
            <a:ext cx="3002280" cy="442595"/>
          </a:xfrm>
        </p:spPr>
        <p:txBody>
          <a:bodyPr>
            <a:normAutofit fontScale="90000"/>
          </a:bodyPr>
          <a:lstStyle/>
          <a:p>
            <a:r>
              <a:rPr lang="en-US" dirty="0" smtClean="0"/>
              <a:t>Collections</a:t>
            </a:r>
            <a:endParaRPr lang="en-US" dirty="0"/>
          </a:p>
        </p:txBody>
      </p:sp>
      <p:pic>
        <p:nvPicPr>
          <p:cNvPr id="4" name="Content Placeholder 3"/>
          <p:cNvPicPr>
            <a:picLocks noGrp="1" noChangeAspect="1"/>
          </p:cNvPicPr>
          <p:nvPr>
            <p:ph idx="1"/>
          </p:nvPr>
        </p:nvPicPr>
        <p:blipFill>
          <a:blip r:embed="rId3"/>
          <a:stretch>
            <a:fillRect/>
          </a:stretch>
        </p:blipFill>
        <p:spPr>
          <a:xfrm>
            <a:off x="259080" y="735890"/>
            <a:ext cx="4267200" cy="5802070"/>
          </a:xfrm>
          <a:prstGeom prst="rect">
            <a:avLst/>
          </a:prstGeom>
        </p:spPr>
      </p:pic>
      <p:pic>
        <p:nvPicPr>
          <p:cNvPr id="3" name="Picture 2"/>
          <p:cNvPicPr>
            <a:picLocks noChangeAspect="1"/>
          </p:cNvPicPr>
          <p:nvPr/>
        </p:nvPicPr>
        <p:blipFill>
          <a:blip r:embed="rId4"/>
          <a:stretch>
            <a:fillRect/>
          </a:stretch>
        </p:blipFill>
        <p:spPr>
          <a:xfrm>
            <a:off x="4847272" y="167004"/>
            <a:ext cx="6886575" cy="6508115"/>
          </a:xfrm>
          <a:prstGeom prst="rect">
            <a:avLst/>
          </a:prstGeom>
        </p:spPr>
      </p:pic>
    </p:spTree>
    <p:extLst>
      <p:ext uri="{BB962C8B-B14F-4D97-AF65-F5344CB8AC3E}">
        <p14:creationId xmlns:p14="http://schemas.microsoft.com/office/powerpoint/2010/main" val="20792743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82245"/>
            <a:ext cx="10515600" cy="427355"/>
          </a:xfrm>
        </p:spPr>
        <p:txBody>
          <a:bodyPr>
            <a:normAutofit fontScale="90000"/>
          </a:bodyPr>
          <a:lstStyle/>
          <a:p>
            <a:pPr algn="ctr"/>
            <a:r>
              <a:rPr lang="en-US" dirty="0" smtClean="0"/>
              <a:t>Collections</a:t>
            </a:r>
            <a:endParaRPr lang="en-US" dirty="0"/>
          </a:p>
        </p:txBody>
      </p:sp>
      <p:pic>
        <p:nvPicPr>
          <p:cNvPr id="4" name="Content Placeholder 3"/>
          <p:cNvPicPr>
            <a:picLocks noGrp="1" noChangeAspect="1"/>
          </p:cNvPicPr>
          <p:nvPr>
            <p:ph idx="1"/>
          </p:nvPr>
        </p:nvPicPr>
        <p:blipFill>
          <a:blip r:embed="rId2"/>
          <a:stretch>
            <a:fillRect/>
          </a:stretch>
        </p:blipFill>
        <p:spPr>
          <a:xfrm>
            <a:off x="167640" y="762000"/>
            <a:ext cx="11658600" cy="5913120"/>
          </a:xfrm>
          <a:prstGeom prst="rect">
            <a:avLst/>
          </a:prstGeom>
        </p:spPr>
      </p:pic>
    </p:spTree>
    <p:extLst>
      <p:ext uri="{BB962C8B-B14F-4D97-AF65-F5344CB8AC3E}">
        <p14:creationId xmlns:p14="http://schemas.microsoft.com/office/powerpoint/2010/main" val="29697737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983"/>
            <a:ext cx="10515600" cy="672105"/>
          </a:xfrm>
        </p:spPr>
        <p:txBody>
          <a:bodyPr>
            <a:normAutofit fontScale="90000"/>
          </a:bodyPr>
          <a:lstStyle/>
          <a:p>
            <a:r>
              <a:rPr lang="en-US" dirty="0" smtClean="0"/>
              <a:t>Auto-Wiring with XML Part-1 &amp; 2</a:t>
            </a:r>
            <a:endParaRPr lang="en-US" dirty="0"/>
          </a:p>
        </p:txBody>
      </p:sp>
      <p:pic>
        <p:nvPicPr>
          <p:cNvPr id="4" name="Content Placeholder 3"/>
          <p:cNvPicPr>
            <a:picLocks noGrp="1" noChangeAspect="1"/>
          </p:cNvPicPr>
          <p:nvPr>
            <p:ph idx="1"/>
          </p:nvPr>
        </p:nvPicPr>
        <p:blipFill>
          <a:blip r:embed="rId3"/>
          <a:stretch>
            <a:fillRect/>
          </a:stretch>
        </p:blipFill>
        <p:spPr>
          <a:xfrm>
            <a:off x="524301" y="885470"/>
            <a:ext cx="11195259" cy="5804890"/>
          </a:xfrm>
          <a:prstGeom prst="rect">
            <a:avLst/>
          </a:prstGeom>
        </p:spPr>
      </p:pic>
    </p:spTree>
    <p:extLst>
      <p:ext uri="{BB962C8B-B14F-4D97-AF65-F5344CB8AC3E}">
        <p14:creationId xmlns:p14="http://schemas.microsoft.com/office/powerpoint/2010/main" val="11150280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838200" y="960120"/>
            <a:ext cx="10515600" cy="5669280"/>
          </a:xfrm>
          <a:prstGeom prst="rect">
            <a:avLst/>
          </a:prstGeom>
        </p:spPr>
      </p:pic>
      <p:sp>
        <p:nvSpPr>
          <p:cNvPr id="7" name="Title 1"/>
          <p:cNvSpPr>
            <a:spLocks noGrp="1"/>
          </p:cNvSpPr>
          <p:nvPr>
            <p:ph type="title"/>
          </p:nvPr>
        </p:nvSpPr>
        <p:spPr>
          <a:xfrm>
            <a:off x="838200" y="258445"/>
            <a:ext cx="10515600" cy="549275"/>
          </a:xfrm>
        </p:spPr>
        <p:txBody>
          <a:bodyPr>
            <a:normAutofit fontScale="90000"/>
          </a:bodyPr>
          <a:lstStyle/>
          <a:p>
            <a:r>
              <a:rPr lang="en-US" dirty="0" smtClean="0"/>
              <a:t>Auto-Wiring with XML Part-1 &amp; 2(cont..)</a:t>
            </a:r>
            <a:endParaRPr lang="en-US" dirty="0"/>
          </a:p>
        </p:txBody>
      </p:sp>
    </p:spTree>
    <p:extLst>
      <p:ext uri="{BB962C8B-B14F-4D97-AF65-F5344CB8AC3E}">
        <p14:creationId xmlns:p14="http://schemas.microsoft.com/office/powerpoint/2010/main" val="354944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227965"/>
            <a:ext cx="10515600" cy="518795"/>
          </a:xfrm>
        </p:spPr>
        <p:txBody>
          <a:bodyPr>
            <a:normAutofit fontScale="90000"/>
          </a:bodyPr>
          <a:lstStyle/>
          <a:p>
            <a:pPr algn="ctr"/>
            <a:r>
              <a:rPr lang="en-US" dirty="0" smtClean="0"/>
              <a:t>Auto-Wiring with XML Part-1 &amp; 2(cont..)</a:t>
            </a:r>
            <a:endParaRPr lang="en-US" dirty="0"/>
          </a:p>
        </p:txBody>
      </p:sp>
      <p:pic>
        <p:nvPicPr>
          <p:cNvPr id="3" name="Content Placeholder 2"/>
          <p:cNvPicPr>
            <a:picLocks noGrp="1" noChangeAspect="1"/>
          </p:cNvPicPr>
          <p:nvPr>
            <p:ph idx="1"/>
          </p:nvPr>
        </p:nvPicPr>
        <p:blipFill>
          <a:blip r:embed="rId2"/>
          <a:stretch>
            <a:fillRect/>
          </a:stretch>
        </p:blipFill>
        <p:spPr>
          <a:xfrm>
            <a:off x="198120" y="944880"/>
            <a:ext cx="11689079" cy="5745480"/>
          </a:xfrm>
          <a:prstGeom prst="rect">
            <a:avLst/>
          </a:prstGeom>
        </p:spPr>
      </p:pic>
    </p:spTree>
    <p:extLst>
      <p:ext uri="{BB962C8B-B14F-4D97-AF65-F5344CB8AC3E}">
        <p14:creationId xmlns:p14="http://schemas.microsoft.com/office/powerpoint/2010/main" val="2960628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151765"/>
            <a:ext cx="10515600" cy="305435"/>
          </a:xfrm>
        </p:spPr>
        <p:txBody>
          <a:bodyPr>
            <a:normAutofit fontScale="90000"/>
          </a:bodyPr>
          <a:lstStyle/>
          <a:p>
            <a:pPr algn="ctr"/>
            <a:r>
              <a:rPr lang="en-US" dirty="0" smtClean="0"/>
              <a:t>Auto-Wiring with XML Part-1 &amp; 2(cont..)</a:t>
            </a:r>
            <a:endParaRPr lang="en-US" dirty="0"/>
          </a:p>
        </p:txBody>
      </p:sp>
      <p:pic>
        <p:nvPicPr>
          <p:cNvPr id="7" name="Content Placeholder 6"/>
          <p:cNvPicPr>
            <a:picLocks noGrp="1" noChangeAspect="1"/>
          </p:cNvPicPr>
          <p:nvPr>
            <p:ph idx="1"/>
          </p:nvPr>
        </p:nvPicPr>
        <p:blipFill>
          <a:blip r:embed="rId2"/>
          <a:stretch>
            <a:fillRect/>
          </a:stretch>
        </p:blipFill>
        <p:spPr>
          <a:xfrm>
            <a:off x="243840" y="762000"/>
            <a:ext cx="11795760" cy="5760720"/>
          </a:xfrm>
          <a:prstGeom prst="rect">
            <a:avLst/>
          </a:prstGeom>
        </p:spPr>
      </p:pic>
    </p:spTree>
    <p:extLst>
      <p:ext uri="{BB962C8B-B14F-4D97-AF65-F5344CB8AC3E}">
        <p14:creationId xmlns:p14="http://schemas.microsoft.com/office/powerpoint/2010/main" val="2380770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212725"/>
            <a:ext cx="10515600" cy="320675"/>
          </a:xfrm>
        </p:spPr>
        <p:txBody>
          <a:bodyPr>
            <a:normAutofit fontScale="90000"/>
          </a:bodyPr>
          <a:lstStyle/>
          <a:p>
            <a:pPr algn="ctr"/>
            <a:r>
              <a:rPr lang="en-US" dirty="0" smtClean="0"/>
              <a:t>Auto-Wiring with XML Part-1 &amp; 2(cont..)</a:t>
            </a:r>
            <a:endParaRPr lang="en-US" dirty="0"/>
          </a:p>
        </p:txBody>
      </p:sp>
      <p:pic>
        <p:nvPicPr>
          <p:cNvPr id="7" name="Content Placeholder 6"/>
          <p:cNvPicPr>
            <a:picLocks noGrp="1" noChangeAspect="1"/>
          </p:cNvPicPr>
          <p:nvPr>
            <p:ph idx="1"/>
          </p:nvPr>
        </p:nvPicPr>
        <p:blipFill>
          <a:blip r:embed="rId2"/>
          <a:stretch>
            <a:fillRect/>
          </a:stretch>
        </p:blipFill>
        <p:spPr>
          <a:xfrm>
            <a:off x="518160" y="777240"/>
            <a:ext cx="11170919" cy="5867400"/>
          </a:xfrm>
          <a:prstGeom prst="rect">
            <a:avLst/>
          </a:prstGeom>
        </p:spPr>
      </p:pic>
    </p:spTree>
    <p:extLst>
      <p:ext uri="{BB962C8B-B14F-4D97-AF65-F5344CB8AC3E}">
        <p14:creationId xmlns:p14="http://schemas.microsoft.com/office/powerpoint/2010/main" val="3427780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the Spring Tool Suite</a:t>
            </a:r>
            <a:endParaRPr lang="en-US" dirty="0"/>
          </a:p>
        </p:txBody>
      </p:sp>
      <p:pic>
        <p:nvPicPr>
          <p:cNvPr id="4" name="Content Placeholder 3"/>
          <p:cNvPicPr>
            <a:picLocks noGrp="1" noChangeAspect="1"/>
          </p:cNvPicPr>
          <p:nvPr>
            <p:ph idx="1"/>
          </p:nvPr>
        </p:nvPicPr>
        <p:blipFill>
          <a:blip r:embed="rId2"/>
          <a:stretch>
            <a:fillRect/>
          </a:stretch>
        </p:blipFill>
        <p:spPr>
          <a:xfrm>
            <a:off x="2144985" y="1825625"/>
            <a:ext cx="7902029" cy="4351338"/>
          </a:xfrm>
          <a:prstGeom prst="rect">
            <a:avLst/>
          </a:prstGeom>
        </p:spPr>
      </p:pic>
    </p:spTree>
    <p:extLst>
      <p:ext uri="{BB962C8B-B14F-4D97-AF65-F5344CB8AC3E}">
        <p14:creationId xmlns:p14="http://schemas.microsoft.com/office/powerpoint/2010/main" val="39974827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793115"/>
          </a:xfrm>
        </p:spPr>
        <p:txBody>
          <a:bodyPr>
            <a:normAutofit/>
          </a:bodyPr>
          <a:lstStyle/>
          <a:p>
            <a:r>
              <a:rPr lang="en-US" dirty="0" smtClean="0"/>
              <a:t>Auto-Wiring with XML Part-1 &amp; 2(cont..)</a:t>
            </a:r>
            <a:endParaRPr lang="en-US" dirty="0"/>
          </a:p>
        </p:txBody>
      </p:sp>
      <p:pic>
        <p:nvPicPr>
          <p:cNvPr id="3" name="Content Placeholder 2"/>
          <p:cNvPicPr>
            <a:picLocks noGrp="1" noChangeAspect="1"/>
          </p:cNvPicPr>
          <p:nvPr>
            <p:ph idx="1"/>
          </p:nvPr>
        </p:nvPicPr>
        <p:blipFill>
          <a:blip r:embed="rId2"/>
          <a:stretch>
            <a:fillRect/>
          </a:stretch>
        </p:blipFill>
        <p:spPr>
          <a:xfrm>
            <a:off x="1295400" y="2118360"/>
            <a:ext cx="8488680" cy="3444240"/>
          </a:xfrm>
          <a:prstGeom prst="rect">
            <a:avLst/>
          </a:prstGeom>
        </p:spPr>
      </p:pic>
    </p:spTree>
    <p:extLst>
      <p:ext uri="{BB962C8B-B14F-4D97-AF65-F5344CB8AC3E}">
        <p14:creationId xmlns:p14="http://schemas.microsoft.com/office/powerpoint/2010/main" val="2975762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36418"/>
            <a:ext cx="10515600" cy="581784"/>
          </a:xfrm>
        </p:spPr>
        <p:txBody>
          <a:bodyPr>
            <a:normAutofit fontScale="90000"/>
          </a:bodyPr>
          <a:lstStyle/>
          <a:p>
            <a:r>
              <a:rPr lang="en-US" dirty="0"/>
              <a:t>Auto-Wiring with XML </a:t>
            </a:r>
            <a:r>
              <a:rPr lang="en-US" dirty="0" smtClean="0"/>
              <a:t>Part-1 &amp; 2(</a:t>
            </a:r>
            <a:r>
              <a:rPr lang="en-US" dirty="0" err="1" smtClean="0"/>
              <a:t>cont</a:t>
            </a:r>
            <a:r>
              <a:rPr lang="en-US" dirty="0" smtClean="0"/>
              <a:t>…)</a:t>
            </a:r>
            <a:endParaRPr lang="en-US" dirty="0"/>
          </a:p>
        </p:txBody>
      </p:sp>
      <p:pic>
        <p:nvPicPr>
          <p:cNvPr id="11" name="Content Placeholder 10"/>
          <p:cNvPicPr>
            <a:picLocks noGrp="1" noChangeAspect="1"/>
          </p:cNvPicPr>
          <p:nvPr>
            <p:ph idx="1"/>
          </p:nvPr>
        </p:nvPicPr>
        <p:blipFill>
          <a:blip r:embed="rId2"/>
          <a:stretch>
            <a:fillRect/>
          </a:stretch>
        </p:blipFill>
        <p:spPr>
          <a:xfrm>
            <a:off x="853440" y="1038066"/>
            <a:ext cx="10515600" cy="2482374"/>
          </a:xfrm>
          <a:prstGeom prst="rect">
            <a:avLst/>
          </a:prstGeom>
        </p:spPr>
      </p:pic>
      <p:pic>
        <p:nvPicPr>
          <p:cNvPr id="3" name="Picture 2"/>
          <p:cNvPicPr>
            <a:picLocks noChangeAspect="1"/>
          </p:cNvPicPr>
          <p:nvPr/>
        </p:nvPicPr>
        <p:blipFill>
          <a:blip r:embed="rId3"/>
          <a:stretch>
            <a:fillRect/>
          </a:stretch>
        </p:blipFill>
        <p:spPr>
          <a:xfrm>
            <a:off x="601980" y="3733800"/>
            <a:ext cx="11018520" cy="2590799"/>
          </a:xfrm>
          <a:prstGeom prst="rect">
            <a:avLst/>
          </a:prstGeom>
        </p:spPr>
      </p:pic>
    </p:spTree>
    <p:extLst>
      <p:ext uri="{BB962C8B-B14F-4D97-AF65-F5344CB8AC3E}">
        <p14:creationId xmlns:p14="http://schemas.microsoft.com/office/powerpoint/2010/main" val="34071656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a:xfrm>
            <a:off x="502920" y="1825624"/>
            <a:ext cx="11308080" cy="4620895"/>
          </a:xfrm>
        </p:spPr>
        <p:txBody>
          <a:bodyPr>
            <a:normAutofit fontScale="92500" lnSpcReduction="10000"/>
          </a:bodyPr>
          <a:lstStyle/>
          <a:p>
            <a:r>
              <a:rPr lang="en-US" b="1" dirty="0"/>
              <a:t>Attribute : </a:t>
            </a:r>
            <a:r>
              <a:rPr lang="en-US" b="1" dirty="0" err="1"/>
              <a:t>autowire</a:t>
            </a:r>
            <a:endParaRPr lang="en-US" b="1" dirty="0"/>
          </a:p>
          <a:p>
            <a:r>
              <a:rPr lang="en-US" dirty="0"/>
              <a:t>Controls whether bean properties are "</a:t>
            </a:r>
            <a:r>
              <a:rPr lang="en-US" dirty="0" err="1"/>
              <a:t>autowired</a:t>
            </a:r>
            <a:r>
              <a:rPr lang="en-US" dirty="0"/>
              <a:t>". </a:t>
            </a:r>
          </a:p>
          <a:p>
            <a:r>
              <a:rPr lang="en-US" dirty="0"/>
              <a:t>This is an </a:t>
            </a:r>
            <a:r>
              <a:rPr lang="en-US" dirty="0" err="1"/>
              <a:t>automagical</a:t>
            </a:r>
            <a:r>
              <a:rPr lang="en-US" dirty="0"/>
              <a:t> process in which bean references don't need to be coded explicitly in the XML bean definition file, but rather the Spring container works </a:t>
            </a:r>
            <a:r>
              <a:rPr lang="en-US" dirty="0" smtClean="0"/>
              <a:t>out </a:t>
            </a:r>
            <a:r>
              <a:rPr lang="en-US" dirty="0"/>
              <a:t>dependencies. </a:t>
            </a:r>
          </a:p>
          <a:p>
            <a:r>
              <a:rPr lang="en-US" dirty="0"/>
              <a:t>The effective default is "</a:t>
            </a:r>
            <a:r>
              <a:rPr lang="en-US" dirty="0" smtClean="0"/>
              <a:t>no“, There </a:t>
            </a:r>
            <a:r>
              <a:rPr lang="en-US" dirty="0"/>
              <a:t>are 4 modes: </a:t>
            </a:r>
          </a:p>
          <a:p>
            <a:r>
              <a:rPr lang="en-US" dirty="0"/>
              <a:t>1</a:t>
            </a:r>
            <a:r>
              <a:rPr lang="en-US" dirty="0">
                <a:solidFill>
                  <a:srgbClr val="FF0000"/>
                </a:solidFill>
              </a:rPr>
              <a:t>. "no" </a:t>
            </a:r>
            <a:r>
              <a:rPr lang="en-US" dirty="0"/>
              <a:t>The traditional Spring default. No </a:t>
            </a:r>
            <a:r>
              <a:rPr lang="en-US" dirty="0" err="1"/>
              <a:t>automagical</a:t>
            </a:r>
            <a:r>
              <a:rPr lang="en-US" dirty="0"/>
              <a:t> wiring. Bean references must be defined in the XML file via the &lt;ref/&gt; element (or "ref" </a:t>
            </a:r>
            <a:r>
              <a:rPr lang="en-US" dirty="0" smtClean="0"/>
              <a:t>attribute</a:t>
            </a:r>
            <a:r>
              <a:rPr lang="en-US" dirty="0"/>
              <a:t>). We recommend this in most cases as it makes documentation more explicit. Note that this </a:t>
            </a:r>
            <a:r>
              <a:rPr lang="en-US" dirty="0" smtClean="0"/>
              <a:t>default mode </a:t>
            </a:r>
            <a:r>
              <a:rPr lang="en-US" dirty="0"/>
              <a:t>also allows for annotation-driven </a:t>
            </a:r>
            <a:r>
              <a:rPr lang="en-US" dirty="0" err="1"/>
              <a:t>autowiring</a:t>
            </a:r>
            <a:r>
              <a:rPr lang="en-US" dirty="0"/>
              <a:t>, if activated. "no" refers to externally driven </a:t>
            </a:r>
            <a:r>
              <a:rPr lang="en-US" dirty="0" err="1"/>
              <a:t>autowiring</a:t>
            </a:r>
            <a:r>
              <a:rPr lang="en-US" dirty="0"/>
              <a:t> </a:t>
            </a:r>
            <a:r>
              <a:rPr lang="en-US" dirty="0" smtClean="0"/>
              <a:t>only</a:t>
            </a:r>
            <a:r>
              <a:rPr lang="en-US" dirty="0"/>
              <a:t>, not affecting any </a:t>
            </a:r>
            <a:r>
              <a:rPr lang="en-US" dirty="0" err="1"/>
              <a:t>autowiring</a:t>
            </a:r>
            <a:r>
              <a:rPr lang="en-US" dirty="0"/>
              <a:t> demands that the bean class itself expresses. </a:t>
            </a:r>
          </a:p>
        </p:txBody>
      </p:sp>
    </p:spTree>
    <p:extLst>
      <p:ext uri="{BB962C8B-B14F-4D97-AF65-F5344CB8AC3E}">
        <p14:creationId xmlns:p14="http://schemas.microsoft.com/office/powerpoint/2010/main" val="2965931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p>
            <a:endParaRPr lang="en-US" dirty="0"/>
          </a:p>
        </p:txBody>
      </p:sp>
      <p:sp>
        <p:nvSpPr>
          <p:cNvPr id="3" name="Content Placeholder 2"/>
          <p:cNvSpPr>
            <a:spLocks noGrp="1"/>
          </p:cNvSpPr>
          <p:nvPr>
            <p:ph idx="1"/>
          </p:nvPr>
        </p:nvSpPr>
        <p:spPr/>
        <p:txBody>
          <a:bodyPr>
            <a:normAutofit fontScale="85000" lnSpcReduction="20000"/>
          </a:bodyPr>
          <a:lstStyle/>
          <a:p>
            <a:r>
              <a:rPr lang="en-US" dirty="0"/>
              <a:t>2. </a:t>
            </a:r>
            <a:r>
              <a:rPr lang="en-US" dirty="0">
                <a:solidFill>
                  <a:srgbClr val="FF0000"/>
                </a:solidFill>
              </a:rPr>
              <a:t>"</a:t>
            </a:r>
            <a:r>
              <a:rPr lang="en-US" dirty="0" err="1">
                <a:solidFill>
                  <a:srgbClr val="FF0000"/>
                </a:solidFill>
              </a:rPr>
              <a:t>byName</a:t>
            </a:r>
            <a:r>
              <a:rPr lang="en-US" dirty="0">
                <a:solidFill>
                  <a:srgbClr val="FF0000"/>
                </a:solidFill>
              </a:rPr>
              <a:t>" </a:t>
            </a:r>
            <a:r>
              <a:rPr lang="en-US" dirty="0" err="1"/>
              <a:t>Autowiring</a:t>
            </a:r>
            <a:r>
              <a:rPr lang="en-US" dirty="0"/>
              <a:t> </a:t>
            </a:r>
            <a:r>
              <a:rPr lang="en-US" dirty="0" smtClean="0"/>
              <a:t>by property </a:t>
            </a:r>
            <a:r>
              <a:rPr lang="en-US" dirty="0"/>
              <a:t>name. If a bean of class Cat exposes a "dog" property, Spring will try to set this to the value of the </a:t>
            </a:r>
            <a:r>
              <a:rPr lang="en-US" dirty="0" smtClean="0"/>
              <a:t>bean </a:t>
            </a:r>
            <a:r>
              <a:rPr lang="en-US" dirty="0"/>
              <a:t>"dog" in the current container. If there is no matching bean by name, nothing special happens. </a:t>
            </a:r>
          </a:p>
          <a:p>
            <a:r>
              <a:rPr lang="en-US" dirty="0" smtClean="0"/>
              <a:t>3. </a:t>
            </a:r>
            <a:r>
              <a:rPr lang="en-US" dirty="0" smtClean="0">
                <a:solidFill>
                  <a:srgbClr val="FF0000"/>
                </a:solidFill>
              </a:rPr>
              <a:t>"</a:t>
            </a:r>
            <a:r>
              <a:rPr lang="en-US" dirty="0" err="1">
                <a:solidFill>
                  <a:srgbClr val="FF0000"/>
                </a:solidFill>
              </a:rPr>
              <a:t>byType</a:t>
            </a:r>
            <a:r>
              <a:rPr lang="en-US" dirty="0">
                <a:solidFill>
                  <a:srgbClr val="FF0000"/>
                </a:solidFill>
              </a:rPr>
              <a:t>" </a:t>
            </a:r>
            <a:r>
              <a:rPr lang="en-US" dirty="0" err="1"/>
              <a:t>Autowiring</a:t>
            </a:r>
            <a:r>
              <a:rPr lang="en-US" dirty="0"/>
              <a:t> if there is exactly one bean of the property type in the container. If there is more than </a:t>
            </a:r>
            <a:r>
              <a:rPr lang="en-US" dirty="0" smtClean="0"/>
              <a:t>one</a:t>
            </a:r>
            <a:r>
              <a:rPr lang="en-US" dirty="0"/>
              <a:t>, a fatal error is raised, and you cannot use </a:t>
            </a:r>
            <a:r>
              <a:rPr lang="en-US" dirty="0" err="1"/>
              <a:t>byType</a:t>
            </a:r>
            <a:r>
              <a:rPr lang="en-US" dirty="0"/>
              <a:t> </a:t>
            </a:r>
            <a:r>
              <a:rPr lang="en-US" dirty="0" err="1"/>
              <a:t>autowiring</a:t>
            </a:r>
            <a:r>
              <a:rPr lang="en-US" dirty="0"/>
              <a:t> for that bean. If there is none, nothing </a:t>
            </a:r>
            <a:r>
              <a:rPr lang="en-US" dirty="0" smtClean="0"/>
              <a:t>special </a:t>
            </a:r>
            <a:r>
              <a:rPr lang="en-US" dirty="0"/>
              <a:t>happens. </a:t>
            </a:r>
            <a:endParaRPr lang="en-US" dirty="0" smtClean="0"/>
          </a:p>
          <a:p>
            <a:r>
              <a:rPr lang="en-US" dirty="0" smtClean="0"/>
              <a:t>4</a:t>
            </a:r>
            <a:r>
              <a:rPr lang="en-US" dirty="0"/>
              <a:t>. </a:t>
            </a:r>
            <a:r>
              <a:rPr lang="en-US" dirty="0">
                <a:solidFill>
                  <a:srgbClr val="FF0000"/>
                </a:solidFill>
              </a:rPr>
              <a:t>"constructor" </a:t>
            </a:r>
            <a:r>
              <a:rPr lang="en-US" dirty="0"/>
              <a:t>Analogous to "</a:t>
            </a:r>
            <a:r>
              <a:rPr lang="en-US" dirty="0" err="1"/>
              <a:t>byType</a:t>
            </a:r>
            <a:r>
              <a:rPr lang="en-US" dirty="0"/>
              <a:t>" for constructor arguments. If there is not exactly </a:t>
            </a:r>
            <a:r>
              <a:rPr lang="en-US" dirty="0" smtClean="0"/>
              <a:t>one </a:t>
            </a:r>
            <a:r>
              <a:rPr lang="en-US" dirty="0"/>
              <a:t>bean of the constructor argument type in the bean factory, a fatal error is raised. Note that explicit </a:t>
            </a:r>
            <a:r>
              <a:rPr lang="en-US" dirty="0" smtClean="0"/>
              <a:t> </a:t>
            </a:r>
            <a:r>
              <a:rPr lang="en-US" dirty="0"/>
              <a:t>dependencies, i.e. "property" and "constructor-</a:t>
            </a:r>
            <a:r>
              <a:rPr lang="en-US" dirty="0" err="1"/>
              <a:t>arg</a:t>
            </a:r>
            <a:r>
              <a:rPr lang="en-US" dirty="0"/>
              <a:t>" elements, always override </a:t>
            </a:r>
            <a:r>
              <a:rPr lang="en-US" dirty="0" err="1"/>
              <a:t>autowiring</a:t>
            </a:r>
            <a:r>
              <a:rPr lang="en-US" dirty="0"/>
              <a:t>. </a:t>
            </a:r>
            <a:endParaRPr lang="en-US" dirty="0" smtClean="0"/>
          </a:p>
          <a:p>
            <a:r>
              <a:rPr lang="en-US" dirty="0" smtClean="0"/>
              <a:t>Note</a:t>
            </a:r>
            <a:r>
              <a:rPr lang="en-US" dirty="0"/>
              <a:t>: This </a:t>
            </a:r>
            <a:r>
              <a:rPr lang="en-US" dirty="0" smtClean="0"/>
              <a:t>attribute </a:t>
            </a:r>
            <a:r>
              <a:rPr lang="en-US" dirty="0"/>
              <a:t>will not be inherited by child bean definitions. Hence, it needs to be specified per concrete bean </a:t>
            </a:r>
            <a:r>
              <a:rPr lang="en-US" dirty="0" smtClean="0"/>
              <a:t>definition</a:t>
            </a:r>
            <a:r>
              <a:rPr lang="en-US" dirty="0"/>
              <a:t>. It can be shared through the 'default-</a:t>
            </a:r>
            <a:r>
              <a:rPr lang="en-US" dirty="0" err="1"/>
              <a:t>autowire</a:t>
            </a:r>
            <a:r>
              <a:rPr lang="en-US" dirty="0"/>
              <a:t>' attribute at the 'beans' level and potentially </a:t>
            </a:r>
            <a:r>
              <a:rPr lang="en-US" dirty="0" smtClean="0"/>
              <a:t> </a:t>
            </a:r>
            <a:r>
              <a:rPr lang="en-US" dirty="0"/>
              <a:t>inherited from outer 'beans' defaults in case of nested 'beans' sections (e.g. with different profiles).</a:t>
            </a:r>
          </a:p>
          <a:p>
            <a:endParaRPr lang="en-US" dirty="0"/>
          </a:p>
          <a:p>
            <a:endParaRPr lang="en-US" dirty="0"/>
          </a:p>
        </p:txBody>
      </p:sp>
    </p:spTree>
    <p:extLst>
      <p:ext uri="{BB962C8B-B14F-4D97-AF65-F5344CB8AC3E}">
        <p14:creationId xmlns:p14="http://schemas.microsoft.com/office/powerpoint/2010/main" val="2509615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The IOC Container With Annotations</a:t>
            </a:r>
          </a:p>
        </p:txBody>
      </p:sp>
      <p:sp>
        <p:nvSpPr>
          <p:cNvPr id="3" name="Text Placeholder 2"/>
          <p:cNvSpPr>
            <a:spLocks noGrp="1"/>
          </p:cNvSpPr>
          <p:nvPr>
            <p:ph type="body" idx="1"/>
          </p:nvPr>
        </p:nvSpPr>
        <p:spPr/>
        <p:txBody>
          <a:bodyPr/>
          <a:lstStyle/>
          <a:p>
            <a:r>
              <a:rPr lang="en-US" dirty="0" smtClean="0"/>
              <a:t>Wiring Beans Together with Annotations </a:t>
            </a:r>
            <a:endParaRPr lang="en-US" dirty="0"/>
          </a:p>
        </p:txBody>
      </p:sp>
    </p:spTree>
    <p:extLst>
      <p:ext uri="{BB962C8B-B14F-4D97-AF65-F5344CB8AC3E}">
        <p14:creationId xmlns:p14="http://schemas.microsoft.com/office/powerpoint/2010/main" val="3867370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938" y="174057"/>
            <a:ext cx="10515600" cy="571531"/>
          </a:xfrm>
        </p:spPr>
        <p:txBody>
          <a:bodyPr>
            <a:normAutofit fontScale="90000"/>
          </a:bodyPr>
          <a:lstStyle/>
          <a:p>
            <a:pPr algn="ctr"/>
            <a:r>
              <a:rPr lang="en-US" dirty="0" smtClean="0"/>
              <a:t>Overview</a:t>
            </a:r>
            <a:endParaRPr lang="en-US" dirty="0"/>
          </a:p>
        </p:txBody>
      </p:sp>
      <p:pic>
        <p:nvPicPr>
          <p:cNvPr id="4" name="Content Placeholder 3"/>
          <p:cNvPicPr>
            <a:picLocks noGrp="1" noChangeAspect="1"/>
          </p:cNvPicPr>
          <p:nvPr>
            <p:ph idx="1"/>
          </p:nvPr>
        </p:nvPicPr>
        <p:blipFill>
          <a:blip r:embed="rId3"/>
          <a:stretch>
            <a:fillRect/>
          </a:stretch>
        </p:blipFill>
        <p:spPr>
          <a:xfrm>
            <a:off x="168813" y="628650"/>
            <a:ext cx="11521440" cy="2781300"/>
          </a:xfrm>
          <a:prstGeom prst="rect">
            <a:avLst/>
          </a:prstGeom>
        </p:spPr>
      </p:pic>
      <p:pic>
        <p:nvPicPr>
          <p:cNvPr id="3" name="Picture 2"/>
          <p:cNvPicPr>
            <a:picLocks noChangeAspect="1"/>
          </p:cNvPicPr>
          <p:nvPr/>
        </p:nvPicPr>
        <p:blipFill>
          <a:blip r:embed="rId4"/>
          <a:stretch>
            <a:fillRect/>
          </a:stretch>
        </p:blipFill>
        <p:spPr>
          <a:xfrm>
            <a:off x="506436" y="3409950"/>
            <a:ext cx="10663311" cy="3305175"/>
          </a:xfrm>
          <a:prstGeom prst="rect">
            <a:avLst/>
          </a:prstGeom>
        </p:spPr>
      </p:pic>
    </p:spTree>
    <p:extLst>
      <p:ext uri="{BB962C8B-B14F-4D97-AF65-F5344CB8AC3E}">
        <p14:creationId xmlns:p14="http://schemas.microsoft.com/office/powerpoint/2010/main" val="1467812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916" y="0"/>
            <a:ext cx="10515600" cy="746223"/>
          </a:xfrm>
        </p:spPr>
        <p:txBody>
          <a:bodyPr/>
          <a:lstStyle/>
          <a:p>
            <a:r>
              <a:rPr lang="en-US" dirty="0" smtClean="0"/>
              <a:t>What is Annotation Configuration?</a:t>
            </a:r>
            <a:endParaRPr lang="en-US" dirty="0"/>
          </a:p>
        </p:txBody>
      </p:sp>
      <p:pic>
        <p:nvPicPr>
          <p:cNvPr id="4" name="Content Placeholder 3"/>
          <p:cNvPicPr>
            <a:picLocks noGrp="1" noChangeAspect="1"/>
          </p:cNvPicPr>
          <p:nvPr>
            <p:ph idx="1"/>
          </p:nvPr>
        </p:nvPicPr>
        <p:blipFill>
          <a:blip r:embed="rId3"/>
          <a:stretch>
            <a:fillRect/>
          </a:stretch>
        </p:blipFill>
        <p:spPr>
          <a:xfrm>
            <a:off x="337625" y="900332"/>
            <a:ext cx="11676183" cy="5655213"/>
          </a:xfrm>
          <a:prstGeom prst="rect">
            <a:avLst/>
          </a:prstGeom>
        </p:spPr>
      </p:pic>
    </p:spTree>
    <p:extLst>
      <p:ext uri="{BB962C8B-B14F-4D97-AF65-F5344CB8AC3E}">
        <p14:creationId xmlns:p14="http://schemas.microsoft.com/office/powerpoint/2010/main" val="3218427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45588"/>
            <a:ext cx="10515600" cy="5431375"/>
          </a:xfrm>
        </p:spPr>
        <p:txBody>
          <a:bodyPr/>
          <a:lstStyle/>
          <a:p>
            <a:r>
              <a:rPr lang="en-US" dirty="0"/>
              <a:t>In this lesson, We were able to use Annotation to inject some configuration into our Beans.</a:t>
            </a:r>
          </a:p>
          <a:p>
            <a:r>
              <a:rPr lang="en-US" dirty="0"/>
              <a:t>On specifying &lt;</a:t>
            </a:r>
            <a:r>
              <a:rPr lang="en-US" dirty="0" err="1"/>
              <a:t>context:annotation-config</a:t>
            </a:r>
            <a:r>
              <a:rPr lang="en-US" dirty="0"/>
              <a:t>&gt; in xml, we can enable </a:t>
            </a:r>
            <a:r>
              <a:rPr lang="en-US" dirty="0" err="1"/>
              <a:t>Autowiring</a:t>
            </a:r>
            <a:r>
              <a:rPr lang="en-US" dirty="0"/>
              <a:t> using Annotations.</a:t>
            </a:r>
          </a:p>
          <a:p>
            <a:endParaRPr lang="en-US" dirty="0"/>
          </a:p>
          <a:p>
            <a:endParaRPr lang="en-US" dirty="0"/>
          </a:p>
        </p:txBody>
      </p:sp>
      <p:sp>
        <p:nvSpPr>
          <p:cNvPr id="4" name="Title 1"/>
          <p:cNvSpPr>
            <a:spLocks noGrp="1"/>
          </p:cNvSpPr>
          <p:nvPr>
            <p:ph type="title"/>
          </p:nvPr>
        </p:nvSpPr>
        <p:spPr>
          <a:xfrm>
            <a:off x="838200" y="154110"/>
            <a:ext cx="10515600" cy="591478"/>
          </a:xfrm>
        </p:spPr>
        <p:txBody>
          <a:bodyPr>
            <a:normAutofit fontScale="90000"/>
          </a:bodyPr>
          <a:lstStyle/>
          <a:p>
            <a:r>
              <a:rPr lang="en-US" dirty="0" smtClean="0"/>
              <a:t>Introduction to Annotation Configuration</a:t>
            </a:r>
            <a:endParaRPr lang="en-US" dirty="0"/>
          </a:p>
        </p:txBody>
      </p:sp>
      <p:pic>
        <p:nvPicPr>
          <p:cNvPr id="5" name="Content Placeholder 4"/>
          <p:cNvPicPr>
            <a:picLocks noChangeAspect="1"/>
          </p:cNvPicPr>
          <p:nvPr/>
        </p:nvPicPr>
        <p:blipFill>
          <a:blip r:embed="rId2"/>
          <a:stretch>
            <a:fillRect/>
          </a:stretch>
        </p:blipFill>
        <p:spPr>
          <a:xfrm>
            <a:off x="393896" y="2743200"/>
            <a:ext cx="11591778" cy="3685735"/>
          </a:xfrm>
          <a:prstGeom prst="rect">
            <a:avLst/>
          </a:prstGeom>
        </p:spPr>
      </p:pic>
    </p:spTree>
    <p:extLst>
      <p:ext uri="{BB962C8B-B14F-4D97-AF65-F5344CB8AC3E}">
        <p14:creationId xmlns:p14="http://schemas.microsoft.com/office/powerpoint/2010/main" val="1100435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838200" y="1983544"/>
            <a:ext cx="10515600" cy="4874455"/>
          </a:xfrm>
          <a:prstGeom prst="rect">
            <a:avLst/>
          </a:prstGeom>
        </p:spPr>
      </p:pic>
    </p:spTree>
    <p:extLst>
      <p:ext uri="{BB962C8B-B14F-4D97-AF65-F5344CB8AC3E}">
        <p14:creationId xmlns:p14="http://schemas.microsoft.com/office/powerpoint/2010/main" val="3700420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268" y="154110"/>
            <a:ext cx="10515600" cy="239786"/>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52268" y="760702"/>
            <a:ext cx="10515600" cy="5624858"/>
          </a:xfrm>
          <a:prstGeom prst="rect">
            <a:avLst/>
          </a:prstGeom>
        </p:spPr>
      </p:pic>
    </p:spTree>
    <p:extLst>
      <p:ext uri="{BB962C8B-B14F-4D97-AF65-F5344CB8AC3E}">
        <p14:creationId xmlns:p14="http://schemas.microsoft.com/office/powerpoint/2010/main" val="2984732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the Working files</a:t>
            </a:r>
            <a:endParaRPr lang="en-US" dirty="0"/>
          </a:p>
        </p:txBody>
      </p:sp>
      <p:pic>
        <p:nvPicPr>
          <p:cNvPr id="5" name="Content Placeholder 4"/>
          <p:cNvPicPr>
            <a:picLocks noGrp="1" noChangeAspect="1"/>
          </p:cNvPicPr>
          <p:nvPr>
            <p:ph idx="1"/>
          </p:nvPr>
        </p:nvPicPr>
        <p:blipFill>
          <a:blip r:embed="rId3"/>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1517734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65759" y="1825625"/>
            <a:ext cx="11549575" cy="4351338"/>
          </a:xfrm>
        </p:spPr>
        <p:txBody>
          <a:bodyPr/>
          <a:lstStyle/>
          <a:p>
            <a:r>
              <a:rPr lang="en-US" dirty="0" smtClean="0"/>
              <a:t>Output of earlier application :</a:t>
            </a:r>
          </a:p>
          <a:p>
            <a:endParaRPr lang="en-US" dirty="0"/>
          </a:p>
        </p:txBody>
      </p:sp>
      <p:pic>
        <p:nvPicPr>
          <p:cNvPr id="4" name="Picture 3"/>
          <p:cNvPicPr>
            <a:picLocks noChangeAspect="1"/>
          </p:cNvPicPr>
          <p:nvPr/>
        </p:nvPicPr>
        <p:blipFill>
          <a:blip r:embed="rId2"/>
          <a:stretch>
            <a:fillRect/>
          </a:stretch>
        </p:blipFill>
        <p:spPr>
          <a:xfrm>
            <a:off x="642937" y="3057525"/>
            <a:ext cx="10906125" cy="1669220"/>
          </a:xfrm>
          <a:prstGeom prst="rect">
            <a:avLst/>
          </a:prstGeom>
        </p:spPr>
      </p:pic>
    </p:spTree>
    <p:extLst>
      <p:ext uri="{BB962C8B-B14F-4D97-AF65-F5344CB8AC3E}">
        <p14:creationId xmlns:p14="http://schemas.microsoft.com/office/powerpoint/2010/main" val="1012443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121285"/>
            <a:ext cx="10515600" cy="915035"/>
          </a:xfrm>
        </p:spPr>
        <p:txBody>
          <a:bodyPr>
            <a:normAutofit fontScale="90000"/>
          </a:bodyPr>
          <a:lstStyle/>
          <a:p>
            <a:pPr algn="ctr"/>
            <a:r>
              <a:rPr lang="en-US" dirty="0"/>
              <a:t>Auto-Wiring with Annotation </a:t>
            </a:r>
            <a:r>
              <a:rPr lang="en-US" dirty="0" smtClean="0"/>
              <a:t>Part-1                   Setter </a:t>
            </a:r>
            <a:r>
              <a:rPr lang="en-US" dirty="0"/>
              <a:t>Injection using </a:t>
            </a:r>
            <a:r>
              <a:rPr lang="en-US" dirty="0" smtClean="0"/>
              <a:t>Annotation</a:t>
            </a:r>
            <a:endParaRPr lang="en-US" dirty="0"/>
          </a:p>
        </p:txBody>
      </p:sp>
      <p:pic>
        <p:nvPicPr>
          <p:cNvPr id="7" name="Content Placeholder 6"/>
          <p:cNvPicPr>
            <a:picLocks noGrp="1" noChangeAspect="1"/>
          </p:cNvPicPr>
          <p:nvPr>
            <p:ph idx="1"/>
          </p:nvPr>
        </p:nvPicPr>
        <p:blipFill>
          <a:blip r:embed="rId3"/>
          <a:stretch>
            <a:fillRect/>
          </a:stretch>
        </p:blipFill>
        <p:spPr>
          <a:xfrm>
            <a:off x="228600" y="1173480"/>
            <a:ext cx="11765280" cy="5684520"/>
          </a:xfrm>
          <a:prstGeom prst="rect">
            <a:avLst/>
          </a:prstGeom>
        </p:spPr>
      </p:pic>
    </p:spTree>
    <p:extLst>
      <p:ext uri="{BB962C8B-B14F-4D97-AF65-F5344CB8AC3E}">
        <p14:creationId xmlns:p14="http://schemas.microsoft.com/office/powerpoint/2010/main" val="3225493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997" y="111908"/>
            <a:ext cx="10515600" cy="799998"/>
          </a:xfrm>
        </p:spPr>
        <p:txBody>
          <a:bodyPr>
            <a:normAutofit fontScale="90000"/>
          </a:bodyPr>
          <a:lstStyle/>
          <a:p>
            <a:r>
              <a:rPr lang="en-US" dirty="0"/>
              <a:t>Auto-Wiring with Annotation Part-1          </a:t>
            </a:r>
            <a:r>
              <a:rPr lang="en-US" dirty="0" smtClean="0"/>
              <a:t>         Setter </a:t>
            </a:r>
            <a:r>
              <a:rPr lang="en-US" dirty="0"/>
              <a:t>Injection using Annotation</a:t>
            </a:r>
          </a:p>
        </p:txBody>
      </p:sp>
      <p:pic>
        <p:nvPicPr>
          <p:cNvPr id="6" name="Content Placeholder 5"/>
          <p:cNvPicPr>
            <a:picLocks noGrp="1" noChangeAspect="1"/>
          </p:cNvPicPr>
          <p:nvPr>
            <p:ph idx="1"/>
          </p:nvPr>
        </p:nvPicPr>
        <p:blipFill>
          <a:blip r:embed="rId3"/>
          <a:stretch>
            <a:fillRect/>
          </a:stretch>
        </p:blipFill>
        <p:spPr>
          <a:xfrm>
            <a:off x="556290" y="1185709"/>
            <a:ext cx="4857750" cy="5199851"/>
          </a:xfrm>
          <a:prstGeom prst="rect">
            <a:avLst/>
          </a:prstGeom>
        </p:spPr>
      </p:pic>
      <p:pic>
        <p:nvPicPr>
          <p:cNvPr id="7" name="Picture 6"/>
          <p:cNvPicPr>
            <a:picLocks noChangeAspect="1"/>
          </p:cNvPicPr>
          <p:nvPr/>
        </p:nvPicPr>
        <p:blipFill>
          <a:blip r:embed="rId4"/>
          <a:stretch>
            <a:fillRect/>
          </a:stretch>
        </p:blipFill>
        <p:spPr>
          <a:xfrm>
            <a:off x="5923935" y="1165124"/>
            <a:ext cx="5387662" cy="5220436"/>
          </a:xfrm>
          <a:prstGeom prst="rect">
            <a:avLst/>
          </a:prstGeom>
        </p:spPr>
      </p:pic>
    </p:spTree>
    <p:extLst>
      <p:ext uri="{BB962C8B-B14F-4D97-AF65-F5344CB8AC3E}">
        <p14:creationId xmlns:p14="http://schemas.microsoft.com/office/powerpoint/2010/main" val="3597190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830629"/>
          </a:xfrm>
        </p:spPr>
        <p:txBody>
          <a:bodyPr>
            <a:normAutofit fontScale="90000"/>
          </a:bodyPr>
          <a:lstStyle/>
          <a:p>
            <a:r>
              <a:rPr lang="en-US" dirty="0"/>
              <a:t>Auto-Wiring with Annotation Part-1          </a:t>
            </a:r>
            <a:r>
              <a:rPr lang="en-US" dirty="0" smtClean="0"/>
              <a:t>Constructor </a:t>
            </a:r>
            <a:r>
              <a:rPr lang="en-US" dirty="0"/>
              <a:t>Injection using Annotation</a:t>
            </a:r>
          </a:p>
        </p:txBody>
      </p:sp>
      <p:sp>
        <p:nvSpPr>
          <p:cNvPr id="3" name="Content Placeholder 2"/>
          <p:cNvSpPr>
            <a:spLocks noGrp="1"/>
          </p:cNvSpPr>
          <p:nvPr>
            <p:ph idx="1"/>
          </p:nvPr>
        </p:nvSpPr>
        <p:spPr>
          <a:xfrm>
            <a:off x="954259" y="1178511"/>
            <a:ext cx="10515600" cy="4351338"/>
          </a:xfrm>
        </p:spPr>
        <p:txBody>
          <a:bodyPr/>
          <a:lstStyle/>
          <a:p>
            <a:r>
              <a:rPr lang="en-US" dirty="0" smtClean="0"/>
              <a:t>Constructor Injection using Annotations </a:t>
            </a:r>
          </a:p>
          <a:p>
            <a:endParaRPr lang="en-US" dirty="0"/>
          </a:p>
        </p:txBody>
      </p:sp>
      <p:pic>
        <p:nvPicPr>
          <p:cNvPr id="6" name="Picture 5"/>
          <p:cNvPicPr>
            <a:picLocks noChangeAspect="1"/>
          </p:cNvPicPr>
          <p:nvPr/>
        </p:nvPicPr>
        <p:blipFill>
          <a:blip r:embed="rId3"/>
          <a:stretch>
            <a:fillRect/>
          </a:stretch>
        </p:blipFill>
        <p:spPr>
          <a:xfrm>
            <a:off x="814754" y="1856935"/>
            <a:ext cx="10655105" cy="4764453"/>
          </a:xfrm>
          <a:prstGeom prst="rect">
            <a:avLst/>
          </a:prstGeom>
        </p:spPr>
      </p:pic>
    </p:spTree>
    <p:extLst>
      <p:ext uri="{BB962C8B-B14F-4D97-AF65-F5344CB8AC3E}">
        <p14:creationId xmlns:p14="http://schemas.microsoft.com/office/powerpoint/2010/main" val="21097701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690688"/>
            <a:ext cx="10835639" cy="4877752"/>
          </a:xfrm>
          <a:prstGeom prst="rect">
            <a:avLst/>
          </a:prstGeom>
        </p:spPr>
      </p:pic>
      <p:sp>
        <p:nvSpPr>
          <p:cNvPr id="5" name="Title 1"/>
          <p:cNvSpPr>
            <a:spLocks noGrp="1"/>
          </p:cNvSpPr>
          <p:nvPr>
            <p:ph type="title"/>
          </p:nvPr>
        </p:nvSpPr>
        <p:spPr/>
        <p:txBody>
          <a:bodyPr>
            <a:normAutofit/>
          </a:bodyPr>
          <a:lstStyle/>
          <a:p>
            <a:r>
              <a:rPr lang="en-US" dirty="0"/>
              <a:t>Auto-Wiring with Annotation Part-1          </a:t>
            </a:r>
            <a:r>
              <a:rPr lang="en-US" dirty="0" smtClean="0"/>
              <a:t>         Setter </a:t>
            </a:r>
            <a:r>
              <a:rPr lang="en-US" dirty="0"/>
              <a:t>Injection using Annotation</a:t>
            </a:r>
          </a:p>
        </p:txBody>
      </p:sp>
    </p:spTree>
    <p:extLst>
      <p:ext uri="{BB962C8B-B14F-4D97-AF65-F5344CB8AC3E}">
        <p14:creationId xmlns:p14="http://schemas.microsoft.com/office/powerpoint/2010/main" val="2898365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Auto-Wiring with Annotation Part-1          </a:t>
            </a:r>
            <a:r>
              <a:rPr lang="en-US" dirty="0" smtClean="0"/>
              <a:t>         Setter </a:t>
            </a:r>
            <a:r>
              <a:rPr lang="en-US" dirty="0"/>
              <a:t>Injection using </a:t>
            </a:r>
            <a:r>
              <a:rPr lang="en-US" dirty="0" smtClean="0"/>
              <a:t>Annotation</a:t>
            </a:r>
            <a:r>
              <a:rPr lang="en-US" dirty="0" smtClean="0">
                <a:solidFill>
                  <a:srgbClr val="FF0000"/>
                </a:solidFill>
              </a:rPr>
              <a:t>(Output)</a:t>
            </a:r>
            <a:endParaRPr lang="en-US"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731520" y="2240280"/>
            <a:ext cx="10622280" cy="3215640"/>
          </a:xfrm>
          <a:prstGeom prst="rect">
            <a:avLst/>
          </a:prstGeom>
        </p:spPr>
      </p:pic>
    </p:spTree>
    <p:extLst>
      <p:ext uri="{BB962C8B-B14F-4D97-AF65-F5344CB8AC3E}">
        <p14:creationId xmlns:p14="http://schemas.microsoft.com/office/powerpoint/2010/main" val="1299702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765"/>
            <a:ext cx="10515600" cy="535207"/>
          </a:xfrm>
        </p:spPr>
        <p:txBody>
          <a:bodyPr>
            <a:noAutofit/>
          </a:bodyPr>
          <a:lstStyle/>
          <a:p>
            <a:r>
              <a:rPr lang="en-US" sz="3200" dirty="0" smtClean="0"/>
              <a:t>Auto-Wiring with Annotation Part-2</a:t>
            </a:r>
            <a:br>
              <a:rPr lang="en-US" sz="3200" dirty="0" smtClean="0"/>
            </a:br>
            <a:r>
              <a:rPr lang="en-US" sz="3200" dirty="0" smtClean="0"/>
              <a:t>Auto-Wiring for Arrays, List, Map, Set…</a:t>
            </a:r>
            <a:endParaRPr lang="en-US" sz="3200" dirty="0"/>
          </a:p>
        </p:txBody>
      </p:sp>
      <p:sp>
        <p:nvSpPr>
          <p:cNvPr id="3" name="Content Placeholder 2"/>
          <p:cNvSpPr>
            <a:spLocks noGrp="1"/>
          </p:cNvSpPr>
          <p:nvPr>
            <p:ph idx="1"/>
          </p:nvPr>
        </p:nvSpPr>
        <p:spPr>
          <a:xfrm>
            <a:off x="838200" y="1023767"/>
            <a:ext cx="10515600" cy="5191188"/>
          </a:xfrm>
        </p:spPr>
        <p:txBody>
          <a:bodyPr/>
          <a:lstStyle/>
          <a:p>
            <a:r>
              <a:rPr lang="en-US" dirty="0" smtClean="0"/>
              <a:t>Basic setup before modification.</a:t>
            </a:r>
          </a:p>
          <a:p>
            <a:endParaRPr lang="en-US" dirty="0"/>
          </a:p>
        </p:txBody>
      </p:sp>
      <p:pic>
        <p:nvPicPr>
          <p:cNvPr id="7" name="Picture 6"/>
          <p:cNvPicPr>
            <a:picLocks noChangeAspect="1"/>
          </p:cNvPicPr>
          <p:nvPr/>
        </p:nvPicPr>
        <p:blipFill>
          <a:blip r:embed="rId2"/>
          <a:stretch>
            <a:fillRect/>
          </a:stretch>
        </p:blipFill>
        <p:spPr>
          <a:xfrm>
            <a:off x="6385558" y="3619361"/>
            <a:ext cx="5636455" cy="2975113"/>
          </a:xfrm>
          <a:prstGeom prst="rect">
            <a:avLst/>
          </a:prstGeom>
        </p:spPr>
      </p:pic>
      <p:pic>
        <p:nvPicPr>
          <p:cNvPr id="4" name="Picture 3"/>
          <p:cNvPicPr>
            <a:picLocks noChangeAspect="1"/>
          </p:cNvPicPr>
          <p:nvPr/>
        </p:nvPicPr>
        <p:blipFill>
          <a:blip r:embed="rId3"/>
          <a:stretch>
            <a:fillRect/>
          </a:stretch>
        </p:blipFill>
        <p:spPr>
          <a:xfrm>
            <a:off x="304800" y="1554480"/>
            <a:ext cx="5791199" cy="4959277"/>
          </a:xfrm>
          <a:prstGeom prst="rect">
            <a:avLst/>
          </a:prstGeom>
        </p:spPr>
      </p:pic>
      <p:pic>
        <p:nvPicPr>
          <p:cNvPr id="8" name="Picture 7"/>
          <p:cNvPicPr>
            <a:picLocks noChangeAspect="1"/>
          </p:cNvPicPr>
          <p:nvPr/>
        </p:nvPicPr>
        <p:blipFill>
          <a:blip r:embed="rId4"/>
          <a:stretch>
            <a:fillRect/>
          </a:stretch>
        </p:blipFill>
        <p:spPr>
          <a:xfrm>
            <a:off x="6385558" y="1023767"/>
            <a:ext cx="5636455" cy="2552870"/>
          </a:xfrm>
          <a:prstGeom prst="rect">
            <a:avLst/>
          </a:prstGeom>
        </p:spPr>
      </p:pic>
    </p:spTree>
    <p:extLst>
      <p:ext uri="{BB962C8B-B14F-4D97-AF65-F5344CB8AC3E}">
        <p14:creationId xmlns:p14="http://schemas.microsoft.com/office/powerpoint/2010/main" val="26657541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284888"/>
            <a:ext cx="10393680" cy="2119471"/>
          </a:xfrm>
          <a:prstGeom prst="rect">
            <a:avLst/>
          </a:prstGeom>
        </p:spPr>
      </p:pic>
      <p:pic>
        <p:nvPicPr>
          <p:cNvPr id="5" name="Picture 4"/>
          <p:cNvPicPr>
            <a:picLocks noChangeAspect="1"/>
          </p:cNvPicPr>
          <p:nvPr/>
        </p:nvPicPr>
        <p:blipFill>
          <a:blip r:embed="rId3"/>
          <a:stretch>
            <a:fillRect/>
          </a:stretch>
        </p:blipFill>
        <p:spPr>
          <a:xfrm>
            <a:off x="838200" y="4998558"/>
            <a:ext cx="10393680" cy="1554641"/>
          </a:xfrm>
          <a:prstGeom prst="rect">
            <a:avLst/>
          </a:prstGeom>
        </p:spPr>
      </p:pic>
    </p:spTree>
    <p:extLst>
      <p:ext uri="{BB962C8B-B14F-4D97-AF65-F5344CB8AC3E}">
        <p14:creationId xmlns:p14="http://schemas.microsoft.com/office/powerpoint/2010/main" val="3298858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850"/>
            <a:ext cx="10515600" cy="305435"/>
          </a:xfrm>
        </p:spPr>
        <p:txBody>
          <a:bodyPr>
            <a:normAutofit fontScale="90000"/>
          </a:bodyPr>
          <a:lstStyle/>
          <a:p>
            <a:pPr algn="ctr"/>
            <a:r>
              <a:rPr lang="en-US" sz="2800" b="1" dirty="0"/>
              <a:t>Auto-Wiring with Annotation Part-2</a:t>
            </a:r>
            <a:br>
              <a:rPr lang="en-US" sz="2800" b="1" dirty="0"/>
            </a:br>
            <a:r>
              <a:rPr lang="en-US" sz="2800" b="1" dirty="0"/>
              <a:t>Auto-Wiring for </a:t>
            </a:r>
            <a:r>
              <a:rPr lang="en-US" sz="2800" b="1" dirty="0" smtClean="0"/>
              <a:t>Arrays</a:t>
            </a:r>
            <a:endParaRPr lang="en-US" sz="2800" b="1" dirty="0"/>
          </a:p>
        </p:txBody>
      </p:sp>
      <p:pic>
        <p:nvPicPr>
          <p:cNvPr id="4" name="Picture 3"/>
          <p:cNvPicPr>
            <a:picLocks noChangeAspect="1"/>
          </p:cNvPicPr>
          <p:nvPr/>
        </p:nvPicPr>
        <p:blipFill>
          <a:blip r:embed="rId2"/>
          <a:stretch>
            <a:fillRect/>
          </a:stretch>
        </p:blipFill>
        <p:spPr>
          <a:xfrm>
            <a:off x="5880589" y="731520"/>
            <a:ext cx="6006611" cy="3057525"/>
          </a:xfrm>
          <a:prstGeom prst="rect">
            <a:avLst/>
          </a:prstGeom>
        </p:spPr>
      </p:pic>
      <p:pic>
        <p:nvPicPr>
          <p:cNvPr id="7" name="Picture 6"/>
          <p:cNvPicPr>
            <a:picLocks noChangeAspect="1"/>
          </p:cNvPicPr>
          <p:nvPr/>
        </p:nvPicPr>
        <p:blipFill>
          <a:blip r:embed="rId3"/>
          <a:stretch>
            <a:fillRect/>
          </a:stretch>
        </p:blipFill>
        <p:spPr>
          <a:xfrm>
            <a:off x="6096000" y="3848100"/>
            <a:ext cx="5791200" cy="2720340"/>
          </a:xfrm>
          <a:prstGeom prst="rect">
            <a:avLst/>
          </a:prstGeom>
        </p:spPr>
      </p:pic>
      <p:pic>
        <p:nvPicPr>
          <p:cNvPr id="8" name="Picture 7"/>
          <p:cNvPicPr>
            <a:picLocks noChangeAspect="1"/>
          </p:cNvPicPr>
          <p:nvPr/>
        </p:nvPicPr>
        <p:blipFill>
          <a:blip r:embed="rId4"/>
          <a:stretch>
            <a:fillRect/>
          </a:stretch>
        </p:blipFill>
        <p:spPr>
          <a:xfrm>
            <a:off x="364698" y="731520"/>
            <a:ext cx="5304582" cy="5836920"/>
          </a:xfrm>
          <a:prstGeom prst="rect">
            <a:avLst/>
          </a:prstGeom>
        </p:spPr>
      </p:pic>
    </p:spTree>
    <p:extLst>
      <p:ext uri="{BB962C8B-B14F-4D97-AF65-F5344CB8AC3E}">
        <p14:creationId xmlns:p14="http://schemas.microsoft.com/office/powerpoint/2010/main" val="1559949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121285"/>
            <a:ext cx="10515600" cy="854075"/>
          </a:xfrm>
        </p:spPr>
        <p:txBody>
          <a:bodyPr>
            <a:noAutofit/>
          </a:bodyPr>
          <a:lstStyle/>
          <a:p>
            <a:pPr algn="ctr"/>
            <a:r>
              <a:rPr lang="en-US" sz="3200" dirty="0"/>
              <a:t>Auto-Wiring with Annotation Part-2</a:t>
            </a:r>
            <a:br>
              <a:rPr lang="en-US" sz="3200" dirty="0"/>
            </a:br>
            <a:r>
              <a:rPr lang="en-US" sz="3200" dirty="0"/>
              <a:t>Auto-Wiring for </a:t>
            </a:r>
            <a:r>
              <a:rPr lang="en-US" sz="3200" dirty="0" smtClean="0"/>
              <a:t>List</a:t>
            </a:r>
            <a:endParaRPr lang="en-US" sz="3200" dirty="0"/>
          </a:p>
        </p:txBody>
      </p:sp>
      <p:pic>
        <p:nvPicPr>
          <p:cNvPr id="4" name="Content Placeholder 3"/>
          <p:cNvPicPr>
            <a:picLocks noGrp="1" noChangeAspect="1"/>
          </p:cNvPicPr>
          <p:nvPr>
            <p:ph idx="1"/>
          </p:nvPr>
        </p:nvPicPr>
        <p:blipFill>
          <a:blip r:embed="rId2"/>
          <a:stretch>
            <a:fillRect/>
          </a:stretch>
        </p:blipFill>
        <p:spPr>
          <a:xfrm>
            <a:off x="350520" y="1219200"/>
            <a:ext cx="5334000" cy="5394960"/>
          </a:xfrm>
          <a:prstGeom prst="rect">
            <a:avLst/>
          </a:prstGeom>
        </p:spPr>
      </p:pic>
      <p:pic>
        <p:nvPicPr>
          <p:cNvPr id="5" name="Picture 4"/>
          <p:cNvPicPr>
            <a:picLocks noChangeAspect="1"/>
          </p:cNvPicPr>
          <p:nvPr/>
        </p:nvPicPr>
        <p:blipFill>
          <a:blip r:embed="rId3"/>
          <a:stretch>
            <a:fillRect/>
          </a:stretch>
        </p:blipFill>
        <p:spPr>
          <a:xfrm>
            <a:off x="5977706" y="1203960"/>
            <a:ext cx="5970454" cy="5394959"/>
          </a:xfrm>
          <a:prstGeom prst="rect">
            <a:avLst/>
          </a:prstGeom>
        </p:spPr>
      </p:pic>
    </p:spTree>
    <p:extLst>
      <p:ext uri="{BB962C8B-B14F-4D97-AF65-F5344CB8AC3E}">
        <p14:creationId xmlns:p14="http://schemas.microsoft.com/office/powerpoint/2010/main" val="121333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Inversion of Control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15132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Auto-Wiring with Annotation Part-2</a:t>
            </a:r>
            <a:br>
              <a:rPr lang="en-US" dirty="0"/>
            </a:br>
            <a:r>
              <a:rPr lang="en-US" dirty="0"/>
              <a:t>Auto-Wiring for </a:t>
            </a:r>
            <a:r>
              <a:rPr lang="en-US" dirty="0" smtClean="0"/>
              <a:t>Map</a:t>
            </a:r>
            <a:endParaRPr lang="en-US" dirty="0"/>
          </a:p>
        </p:txBody>
      </p:sp>
      <p:pic>
        <p:nvPicPr>
          <p:cNvPr id="4" name="Content Placeholder 3"/>
          <p:cNvPicPr>
            <a:picLocks noGrp="1" noChangeAspect="1"/>
          </p:cNvPicPr>
          <p:nvPr>
            <p:ph idx="1"/>
          </p:nvPr>
        </p:nvPicPr>
        <p:blipFill>
          <a:blip r:embed="rId3"/>
          <a:stretch>
            <a:fillRect/>
          </a:stretch>
        </p:blipFill>
        <p:spPr>
          <a:xfrm>
            <a:off x="838200" y="1951952"/>
            <a:ext cx="3648075" cy="4750473"/>
          </a:xfrm>
          <a:prstGeom prst="rect">
            <a:avLst/>
          </a:prstGeom>
        </p:spPr>
      </p:pic>
      <p:pic>
        <p:nvPicPr>
          <p:cNvPr id="6" name="Picture 5"/>
          <p:cNvPicPr>
            <a:picLocks noChangeAspect="1"/>
          </p:cNvPicPr>
          <p:nvPr/>
        </p:nvPicPr>
        <p:blipFill>
          <a:blip r:embed="rId4"/>
          <a:stretch>
            <a:fillRect/>
          </a:stretch>
        </p:blipFill>
        <p:spPr>
          <a:xfrm>
            <a:off x="4837674" y="1690688"/>
            <a:ext cx="5695950" cy="3686175"/>
          </a:xfrm>
          <a:prstGeom prst="rect">
            <a:avLst/>
          </a:prstGeom>
        </p:spPr>
      </p:pic>
      <p:pic>
        <p:nvPicPr>
          <p:cNvPr id="7" name="Picture 6"/>
          <p:cNvPicPr>
            <a:picLocks noChangeAspect="1"/>
          </p:cNvPicPr>
          <p:nvPr/>
        </p:nvPicPr>
        <p:blipFill>
          <a:blip r:embed="rId5"/>
          <a:stretch>
            <a:fillRect/>
          </a:stretch>
        </p:blipFill>
        <p:spPr>
          <a:xfrm>
            <a:off x="6294999" y="4930776"/>
            <a:ext cx="4238625" cy="1771650"/>
          </a:xfrm>
          <a:prstGeom prst="rect">
            <a:avLst/>
          </a:prstGeom>
        </p:spPr>
      </p:pic>
    </p:spTree>
    <p:extLst>
      <p:ext uri="{BB962C8B-B14F-4D97-AF65-F5344CB8AC3E}">
        <p14:creationId xmlns:p14="http://schemas.microsoft.com/office/powerpoint/2010/main" val="3150133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Auto-Wiring with Annotation Part-2</a:t>
            </a:r>
            <a:br>
              <a:rPr lang="en-US" dirty="0"/>
            </a:br>
            <a:r>
              <a:rPr lang="en-US" dirty="0" smtClean="0"/>
              <a:t>Using </a:t>
            </a:r>
            <a:r>
              <a:rPr lang="en-US" dirty="0" err="1" smtClean="0"/>
              <a:t>ApplicationContext</a:t>
            </a:r>
            <a:r>
              <a:rPr lang="en-US" dirty="0" smtClean="0"/>
              <a:t> in Auto-Wiring</a:t>
            </a:r>
            <a:endParaRPr lang="en-US" dirty="0"/>
          </a:p>
        </p:txBody>
      </p:sp>
      <p:sp>
        <p:nvSpPr>
          <p:cNvPr id="7" name="Content Placeholder 6"/>
          <p:cNvSpPr>
            <a:spLocks noGrp="1"/>
          </p:cNvSpPr>
          <p:nvPr>
            <p:ph idx="1"/>
          </p:nvPr>
        </p:nvSpPr>
        <p:spPr>
          <a:xfrm>
            <a:off x="838200" y="1825625"/>
            <a:ext cx="10515600" cy="471456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err="1" smtClean="0"/>
              <a:t>AutoWiring</a:t>
            </a:r>
            <a:r>
              <a:rPr lang="en-US" dirty="0" smtClean="0"/>
              <a:t> is always performed by </a:t>
            </a:r>
            <a:r>
              <a:rPr lang="en-US" dirty="0"/>
              <a:t>T</a:t>
            </a:r>
            <a:r>
              <a:rPr lang="en-US" dirty="0" smtClean="0"/>
              <a:t>ype.</a:t>
            </a:r>
            <a:endParaRPr lang="en-US" dirty="0"/>
          </a:p>
          <a:p>
            <a:endParaRPr lang="en-US" dirty="0"/>
          </a:p>
        </p:txBody>
      </p:sp>
      <p:pic>
        <p:nvPicPr>
          <p:cNvPr id="8" name="Content Placeholder 5"/>
          <p:cNvPicPr>
            <a:picLocks noChangeAspect="1"/>
          </p:cNvPicPr>
          <p:nvPr/>
        </p:nvPicPr>
        <p:blipFill>
          <a:blip r:embed="rId2"/>
          <a:stretch>
            <a:fillRect/>
          </a:stretch>
        </p:blipFill>
        <p:spPr>
          <a:xfrm>
            <a:off x="838200" y="1690688"/>
            <a:ext cx="10652760" cy="4019550"/>
          </a:xfrm>
          <a:prstGeom prst="rect">
            <a:avLst/>
          </a:prstGeom>
        </p:spPr>
      </p:pic>
    </p:spTree>
    <p:extLst>
      <p:ext uri="{BB962C8B-B14F-4D97-AF65-F5344CB8AC3E}">
        <p14:creationId xmlns:p14="http://schemas.microsoft.com/office/powerpoint/2010/main" val="2041001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005"/>
            <a:ext cx="10515600" cy="1174115"/>
          </a:xfrm>
        </p:spPr>
        <p:txBody>
          <a:bodyPr>
            <a:normAutofit fontScale="90000"/>
          </a:bodyPr>
          <a:lstStyle/>
          <a:p>
            <a:r>
              <a:rPr lang="en-US" dirty="0" err="1"/>
              <a:t>org.springframework.beans.factory.annotation</a:t>
            </a:r>
            <a:r>
              <a:rPr lang="en-US" dirty="0"/>
              <a:t/>
            </a:r>
            <a:br>
              <a:rPr lang="en-US" dirty="0"/>
            </a:br>
            <a:r>
              <a:rPr lang="en-US" b="1" dirty="0"/>
              <a:t>Annotation Type </a:t>
            </a:r>
            <a:r>
              <a:rPr lang="en-US" b="1" dirty="0" err="1" smtClean="0"/>
              <a:t>Autowired</a:t>
            </a:r>
            <a:endParaRPr lang="en-US" dirty="0"/>
          </a:p>
        </p:txBody>
      </p:sp>
      <p:sp>
        <p:nvSpPr>
          <p:cNvPr id="3" name="Content Placeholder 2"/>
          <p:cNvSpPr>
            <a:spLocks noGrp="1"/>
          </p:cNvSpPr>
          <p:nvPr>
            <p:ph idx="1"/>
          </p:nvPr>
        </p:nvSpPr>
        <p:spPr>
          <a:xfrm>
            <a:off x="518160" y="1825624"/>
            <a:ext cx="11460480" cy="4697095"/>
          </a:xfrm>
        </p:spPr>
        <p:txBody>
          <a:bodyPr>
            <a:normAutofit fontScale="85000" lnSpcReduction="10000"/>
          </a:bodyPr>
          <a:lstStyle/>
          <a:p>
            <a:r>
              <a:rPr lang="en-US" dirty="0">
                <a:hlinkClick r:id="rId3" tooltip="class or interface in java.lang.annotation"/>
              </a:rPr>
              <a:t>@Target</a:t>
            </a:r>
            <a:r>
              <a:rPr lang="en-US" dirty="0"/>
              <a:t>(</a:t>
            </a:r>
            <a:r>
              <a:rPr lang="en-US" dirty="0">
                <a:hlinkClick r:id="rId4" tooltip="class or interface in java.lang.annotation"/>
              </a:rPr>
              <a:t>value</a:t>
            </a:r>
            <a:r>
              <a:rPr lang="en-US" dirty="0"/>
              <a:t>={</a:t>
            </a:r>
            <a:r>
              <a:rPr lang="en-US" dirty="0">
                <a:hlinkClick r:id="rId5" tooltip="class or interface in java.lang.annotation"/>
              </a:rPr>
              <a:t>CONSTRUCTOR</a:t>
            </a:r>
            <a:r>
              <a:rPr lang="en-US" dirty="0"/>
              <a:t>,</a:t>
            </a:r>
            <a:r>
              <a:rPr lang="en-US" dirty="0">
                <a:hlinkClick r:id="rId6" tooltip="class or interface in java.lang.annotation"/>
              </a:rPr>
              <a:t>FIELD</a:t>
            </a:r>
            <a:r>
              <a:rPr lang="en-US" dirty="0"/>
              <a:t>,</a:t>
            </a:r>
            <a:r>
              <a:rPr lang="en-US" dirty="0">
                <a:hlinkClick r:id="rId7" tooltip="class or interface in java.lang.annotation"/>
              </a:rPr>
              <a:t>METHOD</a:t>
            </a:r>
            <a:r>
              <a:rPr lang="en-US" dirty="0"/>
              <a:t>,</a:t>
            </a:r>
            <a:r>
              <a:rPr lang="en-US" dirty="0">
                <a:hlinkClick r:id="rId8" tooltip="class or interface in java.lang.annotation"/>
              </a:rPr>
              <a:t>ANNOTATION_TYPE</a:t>
            </a:r>
            <a:r>
              <a:rPr lang="en-US" dirty="0"/>
              <a:t>}) </a:t>
            </a:r>
            <a:r>
              <a:rPr lang="en-US" dirty="0">
                <a:hlinkClick r:id="rId9" tooltip="class or interface in java.lang.annotation"/>
              </a:rPr>
              <a:t>@Retention</a:t>
            </a:r>
            <a:r>
              <a:rPr lang="en-US" dirty="0"/>
              <a:t>(</a:t>
            </a:r>
            <a:r>
              <a:rPr lang="en-US" dirty="0">
                <a:hlinkClick r:id="rId10" tooltip="class or interface in java.lang.annotation"/>
              </a:rPr>
              <a:t>value</a:t>
            </a:r>
            <a:r>
              <a:rPr lang="en-US" dirty="0"/>
              <a:t>=</a:t>
            </a:r>
            <a:r>
              <a:rPr lang="en-US" dirty="0">
                <a:hlinkClick r:id="rId11" tooltip="class or interface in java.lang.annotation"/>
              </a:rPr>
              <a:t>RUNTIME</a:t>
            </a:r>
            <a:r>
              <a:rPr lang="en-US" dirty="0"/>
              <a:t>) </a:t>
            </a:r>
            <a:r>
              <a:rPr lang="en-US" dirty="0">
                <a:hlinkClick r:id="rId12" tooltip="class or interface in java.lang.annotation"/>
              </a:rPr>
              <a:t>@Documented</a:t>
            </a:r>
            <a:r>
              <a:rPr lang="en-US" dirty="0"/>
              <a:t> </a:t>
            </a:r>
            <a:endParaRPr lang="en-US" dirty="0" smtClean="0"/>
          </a:p>
          <a:p>
            <a:r>
              <a:rPr lang="en-US" dirty="0" smtClean="0"/>
              <a:t>public </a:t>
            </a:r>
            <a:r>
              <a:rPr lang="en-US" dirty="0"/>
              <a:t>@interface </a:t>
            </a:r>
            <a:r>
              <a:rPr lang="en-US" dirty="0" err="1" smtClean="0"/>
              <a:t>Autowired</a:t>
            </a:r>
            <a:r>
              <a:rPr lang="en-US" dirty="0" smtClean="0"/>
              <a:t> Marks </a:t>
            </a:r>
            <a:r>
              <a:rPr lang="en-US" dirty="0"/>
              <a:t>a constructor, field, setter method or </a:t>
            </a:r>
            <a:r>
              <a:rPr lang="en-US" dirty="0" err="1"/>
              <a:t>config</a:t>
            </a:r>
            <a:r>
              <a:rPr lang="en-US" dirty="0"/>
              <a:t> method as to be </a:t>
            </a:r>
            <a:r>
              <a:rPr lang="en-US" dirty="0" err="1"/>
              <a:t>autowired</a:t>
            </a:r>
            <a:r>
              <a:rPr lang="en-US" dirty="0"/>
              <a:t> by Spring's dependency injection facilities. Only one constructor (at max) of any given bean class may carry this annotation, indicating the constructor to </a:t>
            </a:r>
            <a:r>
              <a:rPr lang="en-US" dirty="0" err="1"/>
              <a:t>autowire</a:t>
            </a:r>
            <a:r>
              <a:rPr lang="en-US" dirty="0"/>
              <a:t> when used as a Spring bean. Such a constructor does not have to be public. </a:t>
            </a:r>
          </a:p>
          <a:p>
            <a:r>
              <a:rPr lang="en-US" dirty="0"/>
              <a:t>Fields are injected right after construction of a bean, before any </a:t>
            </a:r>
            <a:r>
              <a:rPr lang="en-US" dirty="0" err="1"/>
              <a:t>config</a:t>
            </a:r>
            <a:r>
              <a:rPr lang="en-US" dirty="0"/>
              <a:t> methods are invoked. Such a </a:t>
            </a:r>
            <a:r>
              <a:rPr lang="en-US" dirty="0" err="1"/>
              <a:t>config</a:t>
            </a:r>
            <a:r>
              <a:rPr lang="en-US" dirty="0"/>
              <a:t> field does not have to be public. </a:t>
            </a:r>
          </a:p>
          <a:p>
            <a:r>
              <a:rPr lang="en-US" dirty="0" err="1"/>
              <a:t>Config</a:t>
            </a:r>
            <a:r>
              <a:rPr lang="en-US" dirty="0"/>
              <a:t> methods may have an arbitrary name and any number of arguments; each of those arguments will be </a:t>
            </a:r>
            <a:r>
              <a:rPr lang="en-US" dirty="0" err="1"/>
              <a:t>autowired</a:t>
            </a:r>
            <a:r>
              <a:rPr lang="en-US" dirty="0"/>
              <a:t> with a matching bean in the Spring container. Bean property setter methods are effectively just a special case of such a general </a:t>
            </a:r>
            <a:r>
              <a:rPr lang="en-US" dirty="0" err="1"/>
              <a:t>config</a:t>
            </a:r>
            <a:r>
              <a:rPr lang="en-US" dirty="0"/>
              <a:t> method. Such </a:t>
            </a:r>
            <a:r>
              <a:rPr lang="en-US" dirty="0" err="1"/>
              <a:t>config</a:t>
            </a:r>
            <a:r>
              <a:rPr lang="en-US" dirty="0"/>
              <a:t> methods do not have to be public. </a:t>
            </a:r>
          </a:p>
          <a:p>
            <a:r>
              <a:rPr lang="en-US" dirty="0"/>
              <a:t>In the case of multiple argument methods, the 'required' parameter is applicable for all arguments. </a:t>
            </a:r>
          </a:p>
          <a:p>
            <a:endParaRPr lang="en-US" dirty="0"/>
          </a:p>
        </p:txBody>
      </p:sp>
    </p:spTree>
    <p:extLst>
      <p:ext uri="{BB962C8B-B14F-4D97-AF65-F5344CB8AC3E}">
        <p14:creationId xmlns:p14="http://schemas.microsoft.com/office/powerpoint/2010/main" val="2966434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case of a </a:t>
            </a:r>
            <a:r>
              <a:rPr lang="en-US" dirty="0">
                <a:hlinkClick r:id="rId2" tooltip="class or interface in java.util"/>
              </a:rPr>
              <a:t>Collection</a:t>
            </a:r>
            <a:r>
              <a:rPr lang="en-US" dirty="0"/>
              <a:t> or </a:t>
            </a:r>
            <a:r>
              <a:rPr lang="en-US" dirty="0">
                <a:hlinkClick r:id="rId3" tooltip="class or interface in java.util"/>
              </a:rPr>
              <a:t>Map</a:t>
            </a:r>
            <a:r>
              <a:rPr lang="en-US" dirty="0"/>
              <a:t> dependency type, the container will </a:t>
            </a:r>
            <a:r>
              <a:rPr lang="en-US" dirty="0" err="1"/>
              <a:t>autowire</a:t>
            </a:r>
            <a:r>
              <a:rPr lang="en-US" dirty="0"/>
              <a:t> all beans matching the declared value type. In case of a Map, the keys must be declared as type String and will be resolved to the corresponding bean names. </a:t>
            </a:r>
          </a:p>
          <a:p>
            <a:r>
              <a:rPr lang="en-US" dirty="0"/>
              <a:t>Note that actual injection is performed through a </a:t>
            </a:r>
            <a:r>
              <a:rPr lang="en-US" dirty="0" err="1">
                <a:hlinkClick r:id="rId4" tooltip="interface in org.springframework.beans.factory.config"/>
              </a:rPr>
              <a:t>BeanPostProcessor</a:t>
            </a:r>
            <a:r>
              <a:rPr lang="en-US" dirty="0"/>
              <a:t> which in turn means that you </a:t>
            </a:r>
            <a:r>
              <a:rPr lang="en-US" i="1" dirty="0"/>
              <a:t>cannot</a:t>
            </a:r>
            <a:r>
              <a:rPr lang="en-US" dirty="0"/>
              <a:t> use @</a:t>
            </a:r>
            <a:r>
              <a:rPr lang="en-US" dirty="0" err="1"/>
              <a:t>Autowired</a:t>
            </a:r>
            <a:r>
              <a:rPr lang="en-US" dirty="0"/>
              <a:t> to inject references into </a:t>
            </a:r>
            <a:r>
              <a:rPr lang="en-US" dirty="0" err="1">
                <a:hlinkClick r:id="rId4" tooltip="interface in org.springframework.beans.factory.config"/>
              </a:rPr>
              <a:t>BeanPostProcessor</a:t>
            </a:r>
            <a:r>
              <a:rPr lang="en-US" dirty="0"/>
              <a:t> or </a:t>
            </a:r>
            <a:r>
              <a:rPr lang="en-US" dirty="0" err="1">
                <a:hlinkClick r:id="rId5" tooltip="interface in org.springframework.beans.factory.config"/>
              </a:rPr>
              <a:t>BeanFactoryPostProcessor</a:t>
            </a:r>
            <a:r>
              <a:rPr lang="en-US" dirty="0"/>
              <a:t> types. Please consult the </a:t>
            </a:r>
            <a:r>
              <a:rPr lang="en-US" dirty="0" err="1"/>
              <a:t>javadoc</a:t>
            </a:r>
            <a:r>
              <a:rPr lang="en-US" dirty="0"/>
              <a:t> for the </a:t>
            </a:r>
            <a:r>
              <a:rPr lang="en-US" dirty="0" err="1">
                <a:hlinkClick r:id="rId6" tooltip="class in org.springframework.beans.factory.annotation"/>
              </a:rPr>
              <a:t>AutowiredAnnotationBeanPostProcessor</a:t>
            </a:r>
            <a:r>
              <a:rPr lang="en-US" dirty="0"/>
              <a:t> class (which, by default, checks for the presence of this annotation).</a:t>
            </a:r>
          </a:p>
          <a:p>
            <a:endParaRPr lang="en-US" dirty="0"/>
          </a:p>
        </p:txBody>
      </p:sp>
    </p:spTree>
    <p:extLst>
      <p:ext uri="{BB962C8B-B14F-4D97-AF65-F5344CB8AC3E}">
        <p14:creationId xmlns:p14="http://schemas.microsoft.com/office/powerpoint/2010/main" val="273521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21080"/>
            <a:ext cx="10515600" cy="5155883"/>
          </a:xfrm>
        </p:spPr>
        <p:txBody>
          <a:bodyPr/>
          <a:lstStyle/>
          <a:p>
            <a:pPr>
              <a:lnSpc>
                <a:spcPct val="100000"/>
              </a:lnSpc>
              <a:spcBef>
                <a:spcPts val="0"/>
              </a:spcBef>
              <a:defRPr/>
            </a:pPr>
            <a:r>
              <a:rPr lang="en-US" dirty="0"/>
              <a:t>There may be a situation when you create more than one bean of the same type and want to wire only one of them with a property, </a:t>
            </a:r>
          </a:p>
          <a:p>
            <a:pPr marL="0" indent="0">
              <a:lnSpc>
                <a:spcPct val="100000"/>
              </a:lnSpc>
              <a:spcBef>
                <a:spcPts val="0"/>
              </a:spcBef>
              <a:buNone/>
              <a:defRPr/>
            </a:pPr>
            <a:r>
              <a:rPr lang="en-US" dirty="0"/>
              <a:t>in such case you can use </a:t>
            </a:r>
            <a:r>
              <a:rPr lang="en-US" b="1" dirty="0"/>
              <a:t>@Qualifier</a:t>
            </a:r>
            <a:r>
              <a:rPr lang="en-US" dirty="0"/>
              <a:t> annotation along with </a:t>
            </a:r>
            <a:r>
              <a:rPr lang="en-US" b="1" dirty="0"/>
              <a:t>@</a:t>
            </a:r>
            <a:r>
              <a:rPr lang="en-US" b="1" dirty="0" err="1"/>
              <a:t>Autowired</a:t>
            </a:r>
            <a:r>
              <a:rPr lang="en-US" dirty="0"/>
              <a:t> to remove the confusion by specifying which exact bean will be wired. </a:t>
            </a:r>
          </a:p>
          <a:p>
            <a:r>
              <a:rPr lang="en-US" b="1" i="1" dirty="0" err="1"/>
              <a:t>NoUniqueBeanDefinitionException</a:t>
            </a:r>
            <a:r>
              <a:rPr lang="en-US" dirty="0"/>
              <a:t> will be reported if we don’t use @Qualifier annotation.</a:t>
            </a:r>
          </a:p>
          <a:p>
            <a:endParaRPr lang="en-US" dirty="0"/>
          </a:p>
        </p:txBody>
      </p:sp>
      <p:sp>
        <p:nvSpPr>
          <p:cNvPr id="4" name="Title 1"/>
          <p:cNvSpPr>
            <a:spLocks noGrp="1"/>
          </p:cNvSpPr>
          <p:nvPr>
            <p:ph type="title"/>
          </p:nvPr>
        </p:nvSpPr>
        <p:spPr>
          <a:xfrm>
            <a:off x="838200" y="227965"/>
            <a:ext cx="10515600" cy="594995"/>
          </a:xfrm>
        </p:spPr>
        <p:txBody>
          <a:bodyPr>
            <a:normAutofit fontScale="90000"/>
          </a:bodyPr>
          <a:lstStyle/>
          <a:p>
            <a:pPr algn="ctr"/>
            <a:r>
              <a:rPr lang="en-US" dirty="0" smtClean="0"/>
              <a:t>@Qualifier Annotation</a:t>
            </a:r>
            <a:endParaRPr lang="en-US" dirty="0"/>
          </a:p>
        </p:txBody>
      </p:sp>
      <p:pic>
        <p:nvPicPr>
          <p:cNvPr id="5" name="Picture 4"/>
          <p:cNvPicPr>
            <a:picLocks noChangeAspect="1"/>
          </p:cNvPicPr>
          <p:nvPr/>
        </p:nvPicPr>
        <p:blipFill>
          <a:blip r:embed="rId2"/>
          <a:stretch>
            <a:fillRect/>
          </a:stretch>
        </p:blipFill>
        <p:spPr>
          <a:xfrm>
            <a:off x="1615440" y="4210184"/>
            <a:ext cx="8778240" cy="2464935"/>
          </a:xfrm>
          <a:prstGeom prst="rect">
            <a:avLst/>
          </a:prstGeom>
        </p:spPr>
      </p:pic>
    </p:spTree>
    <p:extLst>
      <p:ext uri="{BB962C8B-B14F-4D97-AF65-F5344CB8AC3E}">
        <p14:creationId xmlns:p14="http://schemas.microsoft.com/office/powerpoint/2010/main" val="17259983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082040"/>
            <a:ext cx="10363200" cy="5013959"/>
          </a:xfrm>
          <a:prstGeom prst="rect">
            <a:avLst/>
          </a:prstGeom>
        </p:spPr>
      </p:pic>
      <p:sp>
        <p:nvSpPr>
          <p:cNvPr id="5" name="Title 1"/>
          <p:cNvSpPr>
            <a:spLocks noGrp="1"/>
          </p:cNvSpPr>
          <p:nvPr>
            <p:ph type="title"/>
          </p:nvPr>
        </p:nvSpPr>
        <p:spPr>
          <a:xfrm>
            <a:off x="838200" y="365125"/>
            <a:ext cx="10515600" cy="503555"/>
          </a:xfrm>
        </p:spPr>
        <p:txBody>
          <a:bodyPr>
            <a:normAutofit fontScale="90000"/>
          </a:bodyPr>
          <a:lstStyle/>
          <a:p>
            <a:pPr algn="ctr"/>
            <a:r>
              <a:rPr lang="en-US" dirty="0" smtClean="0"/>
              <a:t>@Qualifier Annotation(cont..)</a:t>
            </a:r>
            <a:endParaRPr lang="en-US" dirty="0"/>
          </a:p>
        </p:txBody>
      </p:sp>
    </p:spTree>
    <p:extLst>
      <p:ext uri="{BB962C8B-B14F-4D97-AF65-F5344CB8AC3E}">
        <p14:creationId xmlns:p14="http://schemas.microsoft.com/office/powerpoint/2010/main" val="980152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838200" y="1066800"/>
            <a:ext cx="10515599" cy="5501639"/>
          </a:xfrm>
          <a:prstGeom prst="rect">
            <a:avLst/>
          </a:prstGeom>
        </p:spPr>
      </p:pic>
      <p:sp>
        <p:nvSpPr>
          <p:cNvPr id="7" name="Title 1"/>
          <p:cNvSpPr>
            <a:spLocks noGrp="1"/>
          </p:cNvSpPr>
          <p:nvPr>
            <p:ph type="title"/>
          </p:nvPr>
        </p:nvSpPr>
        <p:spPr>
          <a:xfrm>
            <a:off x="838200" y="365125"/>
            <a:ext cx="10515600" cy="412115"/>
          </a:xfrm>
        </p:spPr>
        <p:txBody>
          <a:bodyPr>
            <a:normAutofit fontScale="90000"/>
          </a:bodyPr>
          <a:lstStyle/>
          <a:p>
            <a:pPr algn="ctr"/>
            <a:r>
              <a:rPr lang="en-US" dirty="0" smtClean="0"/>
              <a:t>@Qualifier Annotation(cont..)</a:t>
            </a:r>
            <a:endParaRPr lang="en-US" dirty="0"/>
          </a:p>
        </p:txBody>
      </p:sp>
    </p:spTree>
    <p:extLst>
      <p:ext uri="{BB962C8B-B14F-4D97-AF65-F5344CB8AC3E}">
        <p14:creationId xmlns:p14="http://schemas.microsoft.com/office/powerpoint/2010/main" val="18997893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6720" y="1325880"/>
            <a:ext cx="11277600" cy="2545080"/>
          </a:xfrm>
          <a:prstGeom prst="rect">
            <a:avLst/>
          </a:prstGeom>
        </p:spPr>
      </p:pic>
      <p:pic>
        <p:nvPicPr>
          <p:cNvPr id="5" name="Picture 4"/>
          <p:cNvPicPr>
            <a:picLocks noChangeAspect="1"/>
          </p:cNvPicPr>
          <p:nvPr/>
        </p:nvPicPr>
        <p:blipFill>
          <a:blip r:embed="rId3"/>
          <a:stretch>
            <a:fillRect/>
          </a:stretch>
        </p:blipFill>
        <p:spPr>
          <a:xfrm>
            <a:off x="838200" y="4237672"/>
            <a:ext cx="10408920" cy="2330768"/>
          </a:xfrm>
          <a:prstGeom prst="rect">
            <a:avLst/>
          </a:prstGeom>
        </p:spPr>
      </p:pic>
      <p:sp>
        <p:nvSpPr>
          <p:cNvPr id="6" name="Title 1"/>
          <p:cNvSpPr>
            <a:spLocks noGrp="1"/>
          </p:cNvSpPr>
          <p:nvPr>
            <p:ph type="title"/>
          </p:nvPr>
        </p:nvSpPr>
        <p:spPr>
          <a:xfrm>
            <a:off x="838200" y="365125"/>
            <a:ext cx="10515600" cy="701675"/>
          </a:xfrm>
        </p:spPr>
        <p:txBody>
          <a:bodyPr>
            <a:normAutofit/>
          </a:bodyPr>
          <a:lstStyle/>
          <a:p>
            <a:pPr algn="ctr"/>
            <a:r>
              <a:rPr lang="en-US" dirty="0" smtClean="0"/>
              <a:t>@Qualifier Annotation(cont..)</a:t>
            </a:r>
            <a:endParaRPr lang="en-US" dirty="0"/>
          </a:p>
        </p:txBody>
      </p:sp>
    </p:spTree>
    <p:extLst>
      <p:ext uri="{BB962C8B-B14F-4D97-AF65-F5344CB8AC3E}">
        <p14:creationId xmlns:p14="http://schemas.microsoft.com/office/powerpoint/2010/main" val="2665786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50620" y="1417320"/>
            <a:ext cx="9890760" cy="3779520"/>
          </a:xfrm>
          <a:prstGeom prst="rect">
            <a:avLst/>
          </a:prstGeom>
        </p:spPr>
      </p:pic>
      <p:sp>
        <p:nvSpPr>
          <p:cNvPr id="5" name="Title 1"/>
          <p:cNvSpPr>
            <a:spLocks noGrp="1"/>
          </p:cNvSpPr>
          <p:nvPr>
            <p:ph type="title"/>
          </p:nvPr>
        </p:nvSpPr>
        <p:spPr>
          <a:xfrm>
            <a:off x="838200" y="365125"/>
            <a:ext cx="10515600" cy="610235"/>
          </a:xfrm>
        </p:spPr>
        <p:txBody>
          <a:bodyPr>
            <a:normAutofit fontScale="90000"/>
          </a:bodyPr>
          <a:lstStyle/>
          <a:p>
            <a:pPr algn="ctr"/>
            <a:r>
              <a:rPr lang="en-US" dirty="0" smtClean="0"/>
              <a:t>@Qualifier Annotation(cont..)</a:t>
            </a:r>
            <a:endParaRPr lang="en-US" dirty="0"/>
          </a:p>
        </p:txBody>
      </p:sp>
    </p:spTree>
    <p:extLst>
      <p:ext uri="{BB962C8B-B14F-4D97-AF65-F5344CB8AC3E}">
        <p14:creationId xmlns:p14="http://schemas.microsoft.com/office/powerpoint/2010/main" val="956270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303"/>
            <a:ext cx="10515600" cy="591478"/>
          </a:xfrm>
        </p:spPr>
        <p:txBody>
          <a:bodyPr>
            <a:normAutofit fontScale="90000"/>
          </a:bodyPr>
          <a:lstStyle/>
          <a:p>
            <a:r>
              <a:rPr lang="en-US" dirty="0" smtClean="0"/>
              <a:t>How to create Custom Qualifier</a:t>
            </a:r>
            <a:endParaRPr lang="en-US" dirty="0"/>
          </a:p>
        </p:txBody>
      </p:sp>
      <p:pic>
        <p:nvPicPr>
          <p:cNvPr id="8" name="Content Placeholder 7"/>
          <p:cNvPicPr>
            <a:picLocks noGrp="1" noChangeAspect="1"/>
          </p:cNvPicPr>
          <p:nvPr>
            <p:ph idx="1"/>
          </p:nvPr>
        </p:nvPicPr>
        <p:blipFill>
          <a:blip r:embed="rId2"/>
          <a:stretch>
            <a:fillRect/>
          </a:stretch>
        </p:blipFill>
        <p:spPr>
          <a:xfrm>
            <a:off x="1894704" y="1107196"/>
            <a:ext cx="9047616" cy="4851643"/>
          </a:xfrm>
          <a:prstGeom prst="rect">
            <a:avLst/>
          </a:prstGeom>
        </p:spPr>
      </p:pic>
    </p:spTree>
    <p:extLst>
      <p:ext uri="{BB962C8B-B14F-4D97-AF65-F5344CB8AC3E}">
        <p14:creationId xmlns:p14="http://schemas.microsoft.com/office/powerpoint/2010/main" val="393420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3005137" y="3210719"/>
            <a:ext cx="6181725" cy="1581150"/>
          </a:xfrm>
          <a:prstGeom prst="rect">
            <a:avLst/>
          </a:prstGeom>
        </p:spPr>
      </p:pic>
    </p:spTree>
    <p:extLst>
      <p:ext uri="{BB962C8B-B14F-4D97-AF65-F5344CB8AC3E}">
        <p14:creationId xmlns:p14="http://schemas.microsoft.com/office/powerpoint/2010/main" val="244610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7965"/>
            <a:ext cx="10515600" cy="625475"/>
          </a:xfrm>
        </p:spPr>
        <p:txBody>
          <a:bodyPr>
            <a:normAutofit fontScale="90000"/>
          </a:bodyPr>
          <a:lstStyle/>
          <a:p>
            <a:r>
              <a:rPr lang="en-US" sz="2400" dirty="0" err="1"/>
              <a:t>java.lang.annotation</a:t>
            </a:r>
            <a:r>
              <a:rPr lang="en-US" sz="2400" dirty="0"/>
              <a:t/>
            </a:r>
            <a:br>
              <a:rPr lang="en-US" sz="2400" dirty="0"/>
            </a:br>
            <a:r>
              <a:rPr lang="en-US" sz="2400" b="1" dirty="0"/>
              <a:t>Annotation Type </a:t>
            </a:r>
            <a:r>
              <a:rPr lang="en-US" sz="2400" b="1" dirty="0" smtClean="0"/>
              <a:t>Target</a:t>
            </a:r>
            <a:endParaRPr lang="en-US" sz="2400" dirty="0"/>
          </a:p>
        </p:txBody>
      </p:sp>
      <p:pic>
        <p:nvPicPr>
          <p:cNvPr id="5" name="Content Placeholder 4"/>
          <p:cNvPicPr>
            <a:picLocks noGrp="1" noChangeAspect="1"/>
          </p:cNvPicPr>
          <p:nvPr>
            <p:ph idx="1"/>
          </p:nvPr>
        </p:nvPicPr>
        <p:blipFill>
          <a:blip r:embed="rId3"/>
          <a:stretch>
            <a:fillRect/>
          </a:stretch>
        </p:blipFill>
        <p:spPr>
          <a:xfrm>
            <a:off x="320040" y="853440"/>
            <a:ext cx="11338560" cy="5684519"/>
          </a:xfrm>
          <a:prstGeom prst="rect">
            <a:avLst/>
          </a:prstGeom>
        </p:spPr>
      </p:pic>
    </p:spTree>
    <p:extLst>
      <p:ext uri="{BB962C8B-B14F-4D97-AF65-F5344CB8AC3E}">
        <p14:creationId xmlns:p14="http://schemas.microsoft.com/office/powerpoint/2010/main" val="4125266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16280" y="1905000"/>
            <a:ext cx="10759440" cy="4404360"/>
          </a:xfrm>
          <a:prstGeom prst="rect">
            <a:avLst/>
          </a:prstGeom>
        </p:spPr>
      </p:pic>
    </p:spTree>
    <p:extLst>
      <p:ext uri="{BB962C8B-B14F-4D97-AF65-F5344CB8AC3E}">
        <p14:creationId xmlns:p14="http://schemas.microsoft.com/office/powerpoint/2010/main" val="120427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792479" y="1021080"/>
            <a:ext cx="10378441" cy="2667000"/>
          </a:xfrm>
          <a:prstGeom prst="rect">
            <a:avLst/>
          </a:prstGeom>
        </p:spPr>
      </p:pic>
      <p:sp>
        <p:nvSpPr>
          <p:cNvPr id="4" name="Title 1"/>
          <p:cNvSpPr>
            <a:spLocks noGrp="1"/>
          </p:cNvSpPr>
          <p:nvPr>
            <p:ph type="title"/>
          </p:nvPr>
        </p:nvSpPr>
        <p:spPr>
          <a:xfrm>
            <a:off x="868680" y="212725"/>
            <a:ext cx="10515600" cy="594995"/>
          </a:xfrm>
        </p:spPr>
        <p:txBody>
          <a:bodyPr>
            <a:normAutofit fontScale="90000"/>
          </a:bodyPr>
          <a:lstStyle/>
          <a:p>
            <a:pPr algn="ctr"/>
            <a:r>
              <a:rPr lang="en-US" dirty="0" smtClean="0"/>
              <a:t>@Resource Annotation</a:t>
            </a:r>
            <a:endParaRPr lang="en-US" dirty="0"/>
          </a:p>
        </p:txBody>
      </p:sp>
      <p:pic>
        <p:nvPicPr>
          <p:cNvPr id="6" name="Picture 5"/>
          <p:cNvPicPr>
            <a:picLocks noChangeAspect="1"/>
          </p:cNvPicPr>
          <p:nvPr/>
        </p:nvPicPr>
        <p:blipFill>
          <a:blip r:embed="rId4"/>
          <a:stretch>
            <a:fillRect/>
          </a:stretch>
        </p:blipFill>
        <p:spPr>
          <a:xfrm>
            <a:off x="213360" y="3901440"/>
            <a:ext cx="11536680" cy="2804160"/>
          </a:xfrm>
          <a:prstGeom prst="rect">
            <a:avLst/>
          </a:prstGeom>
        </p:spPr>
      </p:pic>
    </p:spTree>
    <p:extLst>
      <p:ext uri="{BB962C8B-B14F-4D97-AF65-F5344CB8AC3E}">
        <p14:creationId xmlns:p14="http://schemas.microsoft.com/office/powerpoint/2010/main" val="2472301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765"/>
            <a:ext cx="10515600" cy="488315"/>
          </a:xfrm>
        </p:spPr>
        <p:txBody>
          <a:bodyPr>
            <a:normAutofit fontScale="90000"/>
          </a:bodyPr>
          <a:lstStyle/>
          <a:p>
            <a:pPr algn="ctr"/>
            <a:r>
              <a:rPr lang="en-US" dirty="0"/>
              <a:t>@Resource </a:t>
            </a:r>
            <a:r>
              <a:rPr lang="en-US" dirty="0" smtClean="0"/>
              <a:t>Annotation</a:t>
            </a:r>
            <a:endParaRPr lang="en-US" dirty="0"/>
          </a:p>
        </p:txBody>
      </p:sp>
      <p:pic>
        <p:nvPicPr>
          <p:cNvPr id="7" name="Content Placeholder 6"/>
          <p:cNvPicPr>
            <a:picLocks noGrp="1" noChangeAspect="1"/>
          </p:cNvPicPr>
          <p:nvPr>
            <p:ph idx="1"/>
          </p:nvPr>
        </p:nvPicPr>
        <p:blipFill>
          <a:blip r:embed="rId2"/>
          <a:stretch>
            <a:fillRect/>
          </a:stretch>
        </p:blipFill>
        <p:spPr>
          <a:xfrm>
            <a:off x="2987040" y="850264"/>
            <a:ext cx="6111239" cy="1572896"/>
          </a:xfrm>
          <a:prstGeom prst="rect">
            <a:avLst/>
          </a:prstGeom>
        </p:spPr>
      </p:pic>
      <p:pic>
        <p:nvPicPr>
          <p:cNvPr id="8" name="Picture 7"/>
          <p:cNvPicPr>
            <a:picLocks noChangeAspect="1"/>
          </p:cNvPicPr>
          <p:nvPr/>
        </p:nvPicPr>
        <p:blipFill>
          <a:blip r:embed="rId3"/>
          <a:stretch>
            <a:fillRect/>
          </a:stretch>
        </p:blipFill>
        <p:spPr>
          <a:xfrm>
            <a:off x="470534" y="2755582"/>
            <a:ext cx="5351145" cy="3721418"/>
          </a:xfrm>
          <a:prstGeom prst="rect">
            <a:avLst/>
          </a:prstGeom>
        </p:spPr>
      </p:pic>
      <p:pic>
        <p:nvPicPr>
          <p:cNvPr id="9" name="Picture 8"/>
          <p:cNvPicPr>
            <a:picLocks noChangeAspect="1"/>
          </p:cNvPicPr>
          <p:nvPr/>
        </p:nvPicPr>
        <p:blipFill>
          <a:blip r:embed="rId4"/>
          <a:stretch>
            <a:fillRect/>
          </a:stretch>
        </p:blipFill>
        <p:spPr>
          <a:xfrm>
            <a:off x="6042658" y="2755582"/>
            <a:ext cx="6027421" cy="3584258"/>
          </a:xfrm>
          <a:prstGeom prst="rect">
            <a:avLst/>
          </a:prstGeom>
        </p:spPr>
      </p:pic>
    </p:spTree>
    <p:extLst>
      <p:ext uri="{BB962C8B-B14F-4D97-AF65-F5344CB8AC3E}">
        <p14:creationId xmlns:p14="http://schemas.microsoft.com/office/powerpoint/2010/main" val="39096753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74520"/>
            <a:ext cx="10515600" cy="2014217"/>
          </a:xfrm>
          <a:prstGeom prst="rect">
            <a:avLst/>
          </a:prstGeom>
        </p:spPr>
      </p:pic>
      <p:pic>
        <p:nvPicPr>
          <p:cNvPr id="5" name="Picture 4"/>
          <p:cNvPicPr>
            <a:picLocks noChangeAspect="1"/>
          </p:cNvPicPr>
          <p:nvPr/>
        </p:nvPicPr>
        <p:blipFill>
          <a:blip r:embed="rId3"/>
          <a:stretch>
            <a:fillRect/>
          </a:stretch>
        </p:blipFill>
        <p:spPr>
          <a:xfrm>
            <a:off x="838201" y="3888738"/>
            <a:ext cx="10515599" cy="2771141"/>
          </a:xfrm>
          <a:prstGeom prst="rect">
            <a:avLst/>
          </a:prstGeom>
        </p:spPr>
      </p:pic>
    </p:spTree>
    <p:extLst>
      <p:ext uri="{BB962C8B-B14F-4D97-AF65-F5344CB8AC3E}">
        <p14:creationId xmlns:p14="http://schemas.microsoft.com/office/powerpoint/2010/main" val="3186456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518795"/>
          </a:xfrm>
        </p:spPr>
        <p:txBody>
          <a:bodyPr>
            <a:normAutofit fontScale="90000"/>
          </a:bodyPr>
          <a:lstStyle/>
          <a:p>
            <a:r>
              <a:rPr lang="en-US" sz="2400" dirty="0" err="1"/>
              <a:t>javax.annotation</a:t>
            </a:r>
            <a:r>
              <a:rPr lang="en-US" sz="2400" dirty="0"/>
              <a:t/>
            </a:r>
            <a:br>
              <a:rPr lang="en-US" sz="2400" dirty="0"/>
            </a:br>
            <a:r>
              <a:rPr lang="en-US" sz="2400" b="1" dirty="0"/>
              <a:t>Annotation Type </a:t>
            </a:r>
            <a:r>
              <a:rPr lang="en-US" sz="2400" b="1" dirty="0" smtClean="0"/>
              <a:t>Resource</a:t>
            </a:r>
            <a:endParaRPr lang="en-US" sz="2400" dirty="0"/>
          </a:p>
        </p:txBody>
      </p:sp>
      <p:sp>
        <p:nvSpPr>
          <p:cNvPr id="3" name="Content Placeholder 2"/>
          <p:cNvSpPr>
            <a:spLocks noGrp="1"/>
          </p:cNvSpPr>
          <p:nvPr>
            <p:ph idx="1"/>
          </p:nvPr>
        </p:nvSpPr>
        <p:spPr>
          <a:xfrm>
            <a:off x="838200" y="853440"/>
            <a:ext cx="10515600" cy="5323523"/>
          </a:xfrm>
        </p:spPr>
        <p:txBody>
          <a:bodyPr>
            <a:normAutofit fontScale="92500" lnSpcReduction="20000"/>
          </a:bodyPr>
          <a:lstStyle/>
          <a:p>
            <a:r>
              <a:rPr lang="en-US" dirty="0">
                <a:hlinkClick r:id="rId3" tooltip="annotation in java.lang.annotation"/>
              </a:rPr>
              <a:t>@Target</a:t>
            </a:r>
            <a:r>
              <a:rPr lang="en-US" dirty="0"/>
              <a:t>(</a:t>
            </a:r>
            <a:r>
              <a:rPr lang="en-US" dirty="0">
                <a:hlinkClick r:id="rId4"/>
              </a:rPr>
              <a:t>value</a:t>
            </a:r>
            <a:r>
              <a:rPr lang="en-US" dirty="0"/>
              <a:t>={</a:t>
            </a:r>
            <a:r>
              <a:rPr lang="en-US" dirty="0">
                <a:hlinkClick r:id="rId5"/>
              </a:rPr>
              <a:t>TYPE</a:t>
            </a:r>
            <a:r>
              <a:rPr lang="en-US" dirty="0"/>
              <a:t>,</a:t>
            </a:r>
            <a:r>
              <a:rPr lang="en-US" dirty="0">
                <a:hlinkClick r:id="rId6"/>
              </a:rPr>
              <a:t>FIELD</a:t>
            </a:r>
            <a:r>
              <a:rPr lang="en-US" dirty="0"/>
              <a:t>,</a:t>
            </a:r>
            <a:r>
              <a:rPr lang="en-US" dirty="0">
                <a:hlinkClick r:id="rId7"/>
              </a:rPr>
              <a:t>METHOD</a:t>
            </a:r>
            <a:r>
              <a:rPr lang="en-US" dirty="0"/>
              <a:t>}) </a:t>
            </a:r>
            <a:endParaRPr lang="en-US" dirty="0" smtClean="0"/>
          </a:p>
          <a:p>
            <a:r>
              <a:rPr lang="en-US" dirty="0" smtClean="0">
                <a:hlinkClick r:id="rId8" tooltip="annotation in java.lang.annotation"/>
              </a:rPr>
              <a:t>@</a:t>
            </a:r>
            <a:r>
              <a:rPr lang="en-US" dirty="0">
                <a:hlinkClick r:id="rId8" tooltip="annotation in java.lang.annotation"/>
              </a:rPr>
              <a:t>Retention</a:t>
            </a:r>
            <a:r>
              <a:rPr lang="en-US" dirty="0"/>
              <a:t>(</a:t>
            </a:r>
            <a:r>
              <a:rPr lang="en-US" dirty="0">
                <a:hlinkClick r:id="rId9"/>
              </a:rPr>
              <a:t>value</a:t>
            </a:r>
            <a:r>
              <a:rPr lang="en-US" dirty="0"/>
              <a:t>=</a:t>
            </a:r>
            <a:r>
              <a:rPr lang="en-US" dirty="0">
                <a:hlinkClick r:id="rId10"/>
              </a:rPr>
              <a:t>RUNTIME</a:t>
            </a:r>
            <a:r>
              <a:rPr lang="en-US" dirty="0"/>
              <a:t>) </a:t>
            </a:r>
            <a:endParaRPr lang="en-US" dirty="0" smtClean="0"/>
          </a:p>
          <a:p>
            <a:r>
              <a:rPr lang="en-US" dirty="0" smtClean="0"/>
              <a:t>public </a:t>
            </a:r>
            <a:r>
              <a:rPr lang="en-US" dirty="0"/>
              <a:t>@interface </a:t>
            </a:r>
            <a:r>
              <a:rPr lang="en-US" dirty="0" smtClean="0"/>
              <a:t>Resource</a:t>
            </a:r>
          </a:p>
          <a:p>
            <a:r>
              <a:rPr lang="en-US" dirty="0" smtClean="0"/>
              <a:t>The </a:t>
            </a:r>
            <a:r>
              <a:rPr lang="en-US" dirty="0"/>
              <a:t>Resource annotation marks a resource that is needed by the application. This annotation may be applied to an application component class, or to fields or methods of the component class. When the annotation is applied to a field or method, the container will inject an instance of the requested resource into the application component when the component is initialized. If the annotation is applied to the component class, the annotation declares a resource that the application will look up at runtime. </a:t>
            </a:r>
            <a:endParaRPr lang="en-US" dirty="0" smtClean="0"/>
          </a:p>
          <a:p>
            <a:r>
              <a:rPr lang="en-US" dirty="0" smtClean="0"/>
              <a:t>Even </a:t>
            </a:r>
            <a:r>
              <a:rPr lang="en-US" dirty="0"/>
              <a:t>though this annotation is not marked Inherited, deployment tools are required to examine all </a:t>
            </a:r>
            <a:r>
              <a:rPr lang="en-US" dirty="0" err="1"/>
              <a:t>superclasses</a:t>
            </a:r>
            <a:r>
              <a:rPr lang="en-US" dirty="0"/>
              <a:t> of any component class to discover all uses of this annotation in all </a:t>
            </a:r>
            <a:r>
              <a:rPr lang="en-US" dirty="0" err="1"/>
              <a:t>superclasses</a:t>
            </a:r>
            <a:r>
              <a:rPr lang="en-US" dirty="0"/>
              <a:t>. All such annotation instances specify resources that are needed by the application component. Note that this annotation may appear on private fields and methods of </a:t>
            </a:r>
            <a:r>
              <a:rPr lang="en-US" dirty="0" err="1"/>
              <a:t>superclasses</a:t>
            </a:r>
            <a:r>
              <a:rPr lang="en-US" dirty="0"/>
              <a:t>; the container is required to perform injection in these cases as well.</a:t>
            </a:r>
          </a:p>
          <a:p>
            <a:endParaRPr lang="en-US" dirty="0"/>
          </a:p>
        </p:txBody>
      </p:sp>
    </p:spTree>
    <p:extLst>
      <p:ext uri="{BB962C8B-B14F-4D97-AF65-F5344CB8AC3E}">
        <p14:creationId xmlns:p14="http://schemas.microsoft.com/office/powerpoint/2010/main" val="31980307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6720" y="1021080"/>
            <a:ext cx="11369040" cy="5547360"/>
          </a:xfrm>
          <a:prstGeom prst="rect">
            <a:avLst/>
          </a:prstGeom>
        </p:spPr>
      </p:pic>
      <p:sp>
        <p:nvSpPr>
          <p:cNvPr id="5" name="Title 1"/>
          <p:cNvSpPr>
            <a:spLocks noGrp="1"/>
          </p:cNvSpPr>
          <p:nvPr>
            <p:ph type="title"/>
          </p:nvPr>
        </p:nvSpPr>
        <p:spPr>
          <a:xfrm>
            <a:off x="853440" y="212725"/>
            <a:ext cx="10515600" cy="655955"/>
          </a:xfrm>
        </p:spPr>
        <p:txBody>
          <a:bodyPr>
            <a:normAutofit fontScale="90000"/>
          </a:bodyPr>
          <a:lstStyle/>
          <a:p>
            <a:pPr algn="ctr"/>
            <a:r>
              <a:rPr lang="en-US" dirty="0"/>
              <a:t>@Resource </a:t>
            </a:r>
            <a:r>
              <a:rPr lang="en-US" dirty="0" smtClean="0"/>
              <a:t>Annotation</a:t>
            </a:r>
            <a:endParaRPr lang="en-US" dirty="0"/>
          </a:p>
        </p:txBody>
      </p:sp>
    </p:spTree>
    <p:extLst>
      <p:ext uri="{BB962C8B-B14F-4D97-AF65-F5344CB8AC3E}">
        <p14:creationId xmlns:p14="http://schemas.microsoft.com/office/powerpoint/2010/main" val="108958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515600" cy="259715"/>
          </a:xfrm>
        </p:spPr>
        <p:txBody>
          <a:bodyPr>
            <a:normAutofit fontScale="90000"/>
          </a:bodyPr>
          <a:lstStyle/>
          <a:p>
            <a:pPr algn="ctr"/>
            <a:r>
              <a:rPr lang="en-US" dirty="0"/>
              <a:t>@Component </a:t>
            </a:r>
            <a:r>
              <a:rPr lang="en-US" dirty="0" smtClean="0"/>
              <a:t>Scanning</a:t>
            </a:r>
            <a:endParaRPr lang="en-US" dirty="0"/>
          </a:p>
        </p:txBody>
      </p:sp>
      <p:sp>
        <p:nvSpPr>
          <p:cNvPr id="3" name="Content Placeholder 2"/>
          <p:cNvSpPr>
            <a:spLocks noGrp="1"/>
          </p:cNvSpPr>
          <p:nvPr>
            <p:ph idx="1"/>
          </p:nvPr>
        </p:nvSpPr>
        <p:spPr>
          <a:xfrm>
            <a:off x="838200" y="746760"/>
            <a:ext cx="10515600" cy="5430203"/>
          </a:xfrm>
        </p:spPr>
        <p:txBody>
          <a:bodyPr/>
          <a:lstStyle/>
          <a:p>
            <a:r>
              <a:rPr lang="en-US" dirty="0"/>
              <a:t>Component Scanning and Annotation used have below limitation </a:t>
            </a:r>
            <a:r>
              <a:rPr lang="en-US" dirty="0" smtClean="0"/>
              <a:t>:</a:t>
            </a:r>
            <a:endParaRPr lang="en-US" dirty="0"/>
          </a:p>
          <a:p>
            <a:pPr marL="0" indent="0">
              <a:lnSpc>
                <a:spcPct val="100000"/>
              </a:lnSpc>
              <a:spcBef>
                <a:spcPts val="0"/>
              </a:spcBef>
              <a:buNone/>
              <a:defRPr/>
            </a:pPr>
            <a:r>
              <a:rPr lang="en-US" dirty="0"/>
              <a:t>Using xml we can create as many instances of a particular bean as we need, but using above we can </a:t>
            </a:r>
            <a:r>
              <a:rPr lang="en-US" dirty="0" smtClean="0"/>
              <a:t>create </a:t>
            </a:r>
            <a:r>
              <a:rPr lang="en-US" dirty="0"/>
              <a:t>only </a:t>
            </a:r>
            <a:r>
              <a:rPr lang="en-US" dirty="0" smtClean="0"/>
              <a:t>one bean per type. </a:t>
            </a:r>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838200" y="2225040"/>
            <a:ext cx="10698480" cy="4084320"/>
          </a:xfrm>
          <a:prstGeom prst="rect">
            <a:avLst/>
          </a:prstGeom>
        </p:spPr>
      </p:pic>
    </p:spTree>
    <p:extLst>
      <p:ext uri="{BB962C8B-B14F-4D97-AF65-F5344CB8AC3E}">
        <p14:creationId xmlns:p14="http://schemas.microsoft.com/office/powerpoint/2010/main" val="37048427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686435"/>
          </a:xfrm>
        </p:spPr>
        <p:txBody>
          <a:bodyPr>
            <a:normAutofit fontScale="90000"/>
          </a:bodyPr>
          <a:lstStyle/>
          <a:p>
            <a:pPr algn="ctr"/>
            <a:r>
              <a:rPr lang="en-US" dirty="0"/>
              <a:t>@Component </a:t>
            </a:r>
            <a:r>
              <a:rPr lang="en-US" dirty="0" smtClean="0"/>
              <a:t>Scanning</a:t>
            </a:r>
            <a:endParaRPr lang="en-US" dirty="0"/>
          </a:p>
        </p:txBody>
      </p:sp>
      <p:sp>
        <p:nvSpPr>
          <p:cNvPr id="3" name="Content Placeholder 2"/>
          <p:cNvSpPr>
            <a:spLocks noGrp="1"/>
          </p:cNvSpPr>
          <p:nvPr>
            <p:ph idx="1"/>
          </p:nvPr>
        </p:nvSpPr>
        <p:spPr>
          <a:xfrm>
            <a:off x="838200" y="1173480"/>
            <a:ext cx="10515600" cy="5003483"/>
          </a:xfrm>
        </p:spPr>
        <p:txBody>
          <a:bodyPr/>
          <a:lstStyle/>
          <a:p>
            <a:r>
              <a:rPr lang="en-US" dirty="0" smtClean="0"/>
              <a:t>@Component annotation</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407963" y="1996441"/>
            <a:ext cx="10199077" cy="4315460"/>
          </a:xfrm>
          <a:prstGeom prst="rect">
            <a:avLst/>
          </a:prstGeom>
        </p:spPr>
      </p:pic>
    </p:spTree>
    <p:extLst>
      <p:ext uri="{BB962C8B-B14F-4D97-AF65-F5344CB8AC3E}">
        <p14:creationId xmlns:p14="http://schemas.microsoft.com/office/powerpoint/2010/main" val="3372703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765"/>
            <a:ext cx="10515600" cy="671195"/>
          </a:xfrm>
        </p:spPr>
        <p:txBody>
          <a:bodyPr>
            <a:normAutofit fontScale="90000"/>
          </a:bodyPr>
          <a:lstStyle/>
          <a:p>
            <a:pPr algn="ctr"/>
            <a:r>
              <a:rPr lang="en-US" dirty="0"/>
              <a:t>@Component </a:t>
            </a:r>
            <a:r>
              <a:rPr lang="en-US" dirty="0" smtClean="0"/>
              <a:t>Scanning</a:t>
            </a:r>
            <a:endParaRPr lang="en-US" dirty="0"/>
          </a:p>
        </p:txBody>
      </p:sp>
      <p:sp>
        <p:nvSpPr>
          <p:cNvPr id="3" name="Content Placeholder 2"/>
          <p:cNvSpPr>
            <a:spLocks noGrp="1"/>
          </p:cNvSpPr>
          <p:nvPr>
            <p:ph idx="1"/>
          </p:nvPr>
        </p:nvSpPr>
        <p:spPr>
          <a:xfrm>
            <a:off x="838200" y="822960"/>
            <a:ext cx="10515600" cy="5354003"/>
          </a:xfrm>
        </p:spPr>
        <p:txBody>
          <a:bodyPr/>
          <a:lstStyle/>
          <a:p>
            <a:r>
              <a:rPr lang="en-US" dirty="0"/>
              <a:t>@Service </a:t>
            </a:r>
            <a:r>
              <a:rPr lang="en-US" dirty="0" smtClean="0"/>
              <a:t>annotation                          @</a:t>
            </a:r>
            <a:r>
              <a:rPr lang="en-US" dirty="0"/>
              <a:t>Repository </a:t>
            </a:r>
            <a:r>
              <a:rPr lang="en-US" dirty="0" smtClean="0"/>
              <a:t>annotation</a:t>
            </a:r>
          </a:p>
          <a:p>
            <a:endParaRPr lang="en-US" dirty="0"/>
          </a:p>
        </p:txBody>
      </p:sp>
      <p:pic>
        <p:nvPicPr>
          <p:cNvPr id="4" name="Picture 3"/>
          <p:cNvPicPr>
            <a:picLocks noChangeAspect="1"/>
          </p:cNvPicPr>
          <p:nvPr/>
        </p:nvPicPr>
        <p:blipFill>
          <a:blip r:embed="rId2"/>
          <a:stretch>
            <a:fillRect/>
          </a:stretch>
        </p:blipFill>
        <p:spPr>
          <a:xfrm>
            <a:off x="6537960" y="1325880"/>
            <a:ext cx="5257800" cy="5166359"/>
          </a:xfrm>
          <a:prstGeom prst="rect">
            <a:avLst/>
          </a:prstGeom>
        </p:spPr>
      </p:pic>
      <p:pic>
        <p:nvPicPr>
          <p:cNvPr id="6" name="Picture 5"/>
          <p:cNvPicPr>
            <a:picLocks noChangeAspect="1"/>
          </p:cNvPicPr>
          <p:nvPr/>
        </p:nvPicPr>
        <p:blipFill>
          <a:blip r:embed="rId3"/>
          <a:stretch>
            <a:fillRect/>
          </a:stretch>
        </p:blipFill>
        <p:spPr>
          <a:xfrm>
            <a:off x="200611" y="1494155"/>
            <a:ext cx="5310346" cy="4682808"/>
          </a:xfrm>
          <a:prstGeom prst="rect">
            <a:avLst/>
          </a:prstGeom>
        </p:spPr>
      </p:pic>
    </p:spTree>
    <p:extLst>
      <p:ext uri="{BB962C8B-B14F-4D97-AF65-F5344CB8AC3E}">
        <p14:creationId xmlns:p14="http://schemas.microsoft.com/office/powerpoint/2010/main" val="571112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838200" y="648167"/>
            <a:ext cx="10515600" cy="2905125"/>
          </a:xfrm>
          <a:prstGeom prst="rect">
            <a:avLst/>
          </a:prstGeom>
        </p:spPr>
      </p:pic>
      <p:pic>
        <p:nvPicPr>
          <p:cNvPr id="5" name="Picture 4"/>
          <p:cNvPicPr>
            <a:picLocks noChangeAspect="1"/>
          </p:cNvPicPr>
          <p:nvPr/>
        </p:nvPicPr>
        <p:blipFill>
          <a:blip r:embed="rId4"/>
          <a:stretch>
            <a:fillRect/>
          </a:stretch>
        </p:blipFill>
        <p:spPr>
          <a:xfrm>
            <a:off x="838200" y="3836334"/>
            <a:ext cx="10515600" cy="2476500"/>
          </a:xfrm>
          <a:prstGeom prst="rect">
            <a:avLst/>
          </a:prstGeom>
        </p:spPr>
      </p:pic>
    </p:spTree>
    <p:extLst>
      <p:ext uri="{BB962C8B-B14F-4D97-AF65-F5344CB8AC3E}">
        <p14:creationId xmlns:p14="http://schemas.microsoft.com/office/powerpoint/2010/main" val="18037511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762635"/>
          </a:xfrm>
        </p:spPr>
        <p:txBody>
          <a:bodyPr>
            <a:normAutofit/>
          </a:bodyPr>
          <a:lstStyle/>
          <a:p>
            <a:pPr algn="ctr"/>
            <a:r>
              <a:rPr lang="en-US" dirty="0"/>
              <a:t>@Component </a:t>
            </a:r>
            <a:r>
              <a:rPr lang="en-US" dirty="0" smtClean="0"/>
              <a:t>Scanning</a:t>
            </a:r>
            <a:endParaRPr lang="en-US" dirty="0"/>
          </a:p>
        </p:txBody>
      </p:sp>
      <p:pic>
        <p:nvPicPr>
          <p:cNvPr id="7" name="Content Placeholder 6"/>
          <p:cNvPicPr>
            <a:picLocks noGrp="1" noChangeAspect="1"/>
          </p:cNvPicPr>
          <p:nvPr>
            <p:ph idx="1"/>
          </p:nvPr>
        </p:nvPicPr>
        <p:blipFill>
          <a:blip r:embed="rId2"/>
          <a:stretch>
            <a:fillRect/>
          </a:stretch>
        </p:blipFill>
        <p:spPr>
          <a:xfrm>
            <a:off x="777240" y="1350168"/>
            <a:ext cx="10713720" cy="2155032"/>
          </a:xfrm>
          <a:prstGeom prst="rect">
            <a:avLst/>
          </a:prstGeom>
        </p:spPr>
      </p:pic>
      <p:pic>
        <p:nvPicPr>
          <p:cNvPr id="8" name="Picture 7"/>
          <p:cNvPicPr>
            <a:picLocks noChangeAspect="1"/>
          </p:cNvPicPr>
          <p:nvPr/>
        </p:nvPicPr>
        <p:blipFill>
          <a:blip r:embed="rId3"/>
          <a:stretch>
            <a:fillRect/>
          </a:stretch>
        </p:blipFill>
        <p:spPr>
          <a:xfrm>
            <a:off x="777240" y="4258627"/>
            <a:ext cx="10713720" cy="2065973"/>
          </a:xfrm>
          <a:prstGeom prst="rect">
            <a:avLst/>
          </a:prstGeom>
        </p:spPr>
      </p:pic>
    </p:spTree>
    <p:extLst>
      <p:ext uri="{BB962C8B-B14F-4D97-AF65-F5344CB8AC3E}">
        <p14:creationId xmlns:p14="http://schemas.microsoft.com/office/powerpoint/2010/main" val="3670292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457200" y="594360"/>
            <a:ext cx="11430000" cy="6065520"/>
          </a:xfrm>
          <a:prstGeom prst="rect">
            <a:avLst/>
          </a:prstGeom>
        </p:spPr>
      </p:pic>
      <p:sp>
        <p:nvSpPr>
          <p:cNvPr id="4" name="Title 1"/>
          <p:cNvSpPr>
            <a:spLocks noGrp="1"/>
          </p:cNvSpPr>
          <p:nvPr>
            <p:ph type="title"/>
          </p:nvPr>
        </p:nvSpPr>
        <p:spPr>
          <a:xfrm>
            <a:off x="914400" y="167005"/>
            <a:ext cx="10515600" cy="153035"/>
          </a:xfrm>
        </p:spPr>
        <p:txBody>
          <a:bodyPr>
            <a:normAutofit fontScale="90000"/>
          </a:bodyPr>
          <a:lstStyle/>
          <a:p>
            <a:r>
              <a:rPr lang="en-US" sz="2000" dirty="0">
                <a:hlinkClick r:id="rId3"/>
              </a:rPr>
              <a:t>What's the difference between @Component, @Repository &amp; @Service annotations in Spring?</a:t>
            </a:r>
            <a:endParaRPr lang="en-US" sz="2000" b="1" dirty="0"/>
          </a:p>
        </p:txBody>
      </p:sp>
    </p:spTree>
    <p:extLst>
      <p:ext uri="{BB962C8B-B14F-4D97-AF65-F5344CB8AC3E}">
        <p14:creationId xmlns:p14="http://schemas.microsoft.com/office/powerpoint/2010/main" val="42646186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400" y="0"/>
            <a:ext cx="12039600" cy="6568440"/>
          </a:xfrm>
          <a:prstGeom prst="rect">
            <a:avLst/>
          </a:prstGeom>
        </p:spPr>
      </p:pic>
    </p:spTree>
    <p:extLst>
      <p:ext uri="{BB962C8B-B14F-4D97-AF65-F5344CB8AC3E}">
        <p14:creationId xmlns:p14="http://schemas.microsoft.com/office/powerpoint/2010/main" val="3039123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@Lazy annotation</a:t>
            </a:r>
            <a:endParaRPr lang="en-US" dirty="0"/>
          </a:p>
        </p:txBody>
      </p:sp>
      <p:sp>
        <p:nvSpPr>
          <p:cNvPr id="3" name="Content Placeholder 2"/>
          <p:cNvSpPr>
            <a:spLocks noGrp="1"/>
          </p:cNvSpPr>
          <p:nvPr>
            <p:ph idx="1"/>
          </p:nvPr>
        </p:nvSpPr>
        <p:spPr/>
        <p:txBody>
          <a:bodyPr>
            <a:normAutofit/>
          </a:bodyPr>
          <a:lstStyle/>
          <a:p>
            <a:r>
              <a:rPr lang="en-US" sz="4000" dirty="0" smtClean="0"/>
              <a:t>By default our bean gets instantiated as soon as the IOC container is created, by the lazy annotation allows us to delay the instantiated process.</a:t>
            </a:r>
          </a:p>
          <a:p>
            <a:r>
              <a:rPr lang="en-US" sz="4000" dirty="0" smtClean="0"/>
              <a:t>It is class level annotation.</a:t>
            </a:r>
            <a:endParaRPr lang="en-US" sz="4000" dirty="0"/>
          </a:p>
        </p:txBody>
      </p:sp>
    </p:spTree>
    <p:extLst>
      <p:ext uri="{BB962C8B-B14F-4D97-AF65-F5344CB8AC3E}">
        <p14:creationId xmlns:p14="http://schemas.microsoft.com/office/powerpoint/2010/main" val="9272801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564515"/>
          </a:xfrm>
        </p:spPr>
        <p:txBody>
          <a:bodyPr>
            <a:normAutofit fontScale="90000"/>
          </a:bodyPr>
          <a:lstStyle/>
          <a:p>
            <a:pPr algn="ctr"/>
            <a:r>
              <a:rPr lang="en-US" dirty="0"/>
              <a:t>@Lazy annotation</a:t>
            </a:r>
          </a:p>
        </p:txBody>
      </p:sp>
      <p:pic>
        <p:nvPicPr>
          <p:cNvPr id="4" name="Content Placeholder 3"/>
          <p:cNvPicPr>
            <a:picLocks noGrp="1" noChangeAspect="1"/>
          </p:cNvPicPr>
          <p:nvPr>
            <p:ph idx="1"/>
          </p:nvPr>
        </p:nvPicPr>
        <p:blipFill>
          <a:blip r:embed="rId2"/>
          <a:stretch>
            <a:fillRect/>
          </a:stretch>
        </p:blipFill>
        <p:spPr>
          <a:xfrm>
            <a:off x="472440" y="1264920"/>
            <a:ext cx="5261610" cy="5242559"/>
          </a:xfrm>
          <a:prstGeom prst="rect">
            <a:avLst/>
          </a:prstGeom>
        </p:spPr>
      </p:pic>
      <p:pic>
        <p:nvPicPr>
          <p:cNvPr id="5" name="Picture 4"/>
          <p:cNvPicPr>
            <a:picLocks noChangeAspect="1"/>
          </p:cNvPicPr>
          <p:nvPr/>
        </p:nvPicPr>
        <p:blipFill>
          <a:blip r:embed="rId3"/>
          <a:stretch>
            <a:fillRect/>
          </a:stretch>
        </p:blipFill>
        <p:spPr>
          <a:xfrm>
            <a:off x="6096000" y="1264920"/>
            <a:ext cx="5760720" cy="4922519"/>
          </a:xfrm>
          <a:prstGeom prst="rect">
            <a:avLst/>
          </a:prstGeom>
        </p:spPr>
      </p:pic>
    </p:spTree>
    <p:extLst>
      <p:ext uri="{BB962C8B-B14F-4D97-AF65-F5344CB8AC3E}">
        <p14:creationId xmlns:p14="http://schemas.microsoft.com/office/powerpoint/2010/main" val="2782463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4515"/>
          </a:xfrm>
        </p:spPr>
        <p:txBody>
          <a:bodyPr>
            <a:normAutofit fontScale="90000"/>
          </a:bodyPr>
          <a:lstStyle/>
          <a:p>
            <a:pPr algn="ctr"/>
            <a:r>
              <a:rPr lang="en-US" dirty="0"/>
              <a:t>@Lazy annotation</a:t>
            </a:r>
          </a:p>
        </p:txBody>
      </p:sp>
      <p:pic>
        <p:nvPicPr>
          <p:cNvPr id="4" name="Content Placeholder 3"/>
          <p:cNvPicPr>
            <a:picLocks noGrp="1" noChangeAspect="1"/>
          </p:cNvPicPr>
          <p:nvPr>
            <p:ph idx="1"/>
          </p:nvPr>
        </p:nvPicPr>
        <p:blipFill>
          <a:blip r:embed="rId2"/>
          <a:stretch>
            <a:fillRect/>
          </a:stretch>
        </p:blipFill>
        <p:spPr>
          <a:xfrm>
            <a:off x="500575" y="1097280"/>
            <a:ext cx="5000625" cy="4680219"/>
          </a:xfrm>
          <a:prstGeom prst="rect">
            <a:avLst/>
          </a:prstGeom>
        </p:spPr>
      </p:pic>
      <p:pic>
        <p:nvPicPr>
          <p:cNvPr id="5" name="Picture 4"/>
          <p:cNvPicPr>
            <a:picLocks noChangeAspect="1"/>
          </p:cNvPicPr>
          <p:nvPr/>
        </p:nvPicPr>
        <p:blipFill>
          <a:blip r:embed="rId3"/>
          <a:stretch>
            <a:fillRect/>
          </a:stretch>
        </p:blipFill>
        <p:spPr>
          <a:xfrm>
            <a:off x="5727823" y="1097280"/>
            <a:ext cx="6243784" cy="5044440"/>
          </a:xfrm>
          <a:prstGeom prst="rect">
            <a:avLst/>
          </a:prstGeom>
        </p:spPr>
      </p:pic>
    </p:spTree>
    <p:extLst>
      <p:ext uri="{BB962C8B-B14F-4D97-AF65-F5344CB8AC3E}">
        <p14:creationId xmlns:p14="http://schemas.microsoft.com/office/powerpoint/2010/main" val="2180079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427355"/>
          </a:xfrm>
        </p:spPr>
        <p:txBody>
          <a:bodyPr>
            <a:normAutofit fontScale="90000"/>
          </a:bodyPr>
          <a:lstStyle/>
          <a:p>
            <a:pPr algn="ctr"/>
            <a:r>
              <a:rPr lang="en-US" dirty="0" smtClean="0"/>
              <a:t>@Qualifier annotation</a:t>
            </a:r>
            <a:endParaRPr lang="en-US" dirty="0"/>
          </a:p>
        </p:txBody>
      </p:sp>
      <p:pic>
        <p:nvPicPr>
          <p:cNvPr id="4" name="Content Placeholder 3"/>
          <p:cNvPicPr>
            <a:picLocks noGrp="1" noChangeAspect="1"/>
          </p:cNvPicPr>
          <p:nvPr>
            <p:ph idx="1"/>
          </p:nvPr>
        </p:nvPicPr>
        <p:blipFill>
          <a:blip r:embed="rId2"/>
          <a:stretch>
            <a:fillRect/>
          </a:stretch>
        </p:blipFill>
        <p:spPr>
          <a:xfrm>
            <a:off x="377044" y="975360"/>
            <a:ext cx="11693036" cy="5318760"/>
          </a:xfrm>
          <a:prstGeom prst="rect">
            <a:avLst/>
          </a:prstGeom>
        </p:spPr>
      </p:pic>
    </p:spTree>
    <p:extLst>
      <p:ext uri="{BB962C8B-B14F-4D97-AF65-F5344CB8AC3E}">
        <p14:creationId xmlns:p14="http://schemas.microsoft.com/office/powerpoint/2010/main" val="2395265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625475"/>
          </a:xfrm>
        </p:spPr>
        <p:txBody>
          <a:bodyPr>
            <a:normAutofit fontScale="90000"/>
          </a:bodyPr>
          <a:lstStyle/>
          <a:p>
            <a:pPr algn="ctr"/>
            <a:r>
              <a:rPr lang="en-US" dirty="0"/>
              <a:t>@Qualifier annotation</a:t>
            </a:r>
          </a:p>
        </p:txBody>
      </p:sp>
      <p:pic>
        <p:nvPicPr>
          <p:cNvPr id="4" name="Content Placeholder 3"/>
          <p:cNvPicPr>
            <a:picLocks noGrp="1" noChangeAspect="1"/>
          </p:cNvPicPr>
          <p:nvPr>
            <p:ph idx="1"/>
          </p:nvPr>
        </p:nvPicPr>
        <p:blipFill>
          <a:blip r:embed="rId2"/>
          <a:stretch>
            <a:fillRect/>
          </a:stretch>
        </p:blipFill>
        <p:spPr>
          <a:xfrm>
            <a:off x="365760" y="1121592"/>
            <a:ext cx="5440680" cy="5233488"/>
          </a:xfrm>
          <a:prstGeom prst="rect">
            <a:avLst/>
          </a:prstGeom>
        </p:spPr>
      </p:pic>
      <p:pic>
        <p:nvPicPr>
          <p:cNvPr id="5" name="Picture 4"/>
          <p:cNvPicPr>
            <a:picLocks noChangeAspect="1"/>
          </p:cNvPicPr>
          <p:nvPr/>
        </p:nvPicPr>
        <p:blipFill>
          <a:blip r:embed="rId3"/>
          <a:stretch>
            <a:fillRect/>
          </a:stretch>
        </p:blipFill>
        <p:spPr>
          <a:xfrm>
            <a:off x="6096001" y="1121592"/>
            <a:ext cx="6096000" cy="5385888"/>
          </a:xfrm>
          <a:prstGeom prst="rect">
            <a:avLst/>
          </a:prstGeom>
        </p:spPr>
      </p:pic>
    </p:spTree>
    <p:extLst>
      <p:ext uri="{BB962C8B-B14F-4D97-AF65-F5344CB8AC3E}">
        <p14:creationId xmlns:p14="http://schemas.microsoft.com/office/powerpoint/2010/main" val="3165704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765"/>
            <a:ext cx="10515600" cy="594995"/>
          </a:xfrm>
        </p:spPr>
        <p:txBody>
          <a:bodyPr>
            <a:normAutofit fontScale="90000"/>
          </a:bodyPr>
          <a:lstStyle/>
          <a:p>
            <a:pPr algn="ctr"/>
            <a:r>
              <a:rPr lang="en-US" dirty="0"/>
              <a:t>@Qualifier annotation</a:t>
            </a:r>
          </a:p>
        </p:txBody>
      </p:sp>
      <p:pic>
        <p:nvPicPr>
          <p:cNvPr id="4" name="Content Placeholder 3"/>
          <p:cNvPicPr>
            <a:picLocks noGrp="1" noChangeAspect="1"/>
          </p:cNvPicPr>
          <p:nvPr>
            <p:ph idx="1"/>
          </p:nvPr>
        </p:nvPicPr>
        <p:blipFill>
          <a:blip r:embed="rId2"/>
          <a:stretch>
            <a:fillRect/>
          </a:stretch>
        </p:blipFill>
        <p:spPr>
          <a:xfrm>
            <a:off x="411480" y="853440"/>
            <a:ext cx="11308080" cy="5577840"/>
          </a:xfrm>
          <a:prstGeom prst="rect">
            <a:avLst/>
          </a:prstGeom>
        </p:spPr>
      </p:pic>
    </p:spTree>
    <p:extLst>
      <p:ext uri="{BB962C8B-B14F-4D97-AF65-F5344CB8AC3E}">
        <p14:creationId xmlns:p14="http://schemas.microsoft.com/office/powerpoint/2010/main" val="7250027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564515"/>
          </a:xfrm>
        </p:spPr>
        <p:txBody>
          <a:bodyPr>
            <a:normAutofit fontScale="90000"/>
          </a:bodyPr>
          <a:lstStyle/>
          <a:p>
            <a:pPr algn="ctr"/>
            <a:r>
              <a:rPr lang="en-US" dirty="0" smtClean="0"/>
              <a:t>@Scope annotation</a:t>
            </a:r>
            <a:endParaRPr lang="en-US" dirty="0"/>
          </a:p>
        </p:txBody>
      </p:sp>
      <p:pic>
        <p:nvPicPr>
          <p:cNvPr id="4" name="Content Placeholder 3"/>
          <p:cNvPicPr>
            <a:picLocks noGrp="1" noChangeAspect="1"/>
          </p:cNvPicPr>
          <p:nvPr>
            <p:ph idx="1"/>
          </p:nvPr>
        </p:nvPicPr>
        <p:blipFill>
          <a:blip r:embed="rId2"/>
          <a:stretch>
            <a:fillRect/>
          </a:stretch>
        </p:blipFill>
        <p:spPr>
          <a:xfrm>
            <a:off x="838200" y="838200"/>
            <a:ext cx="10652760" cy="5516880"/>
          </a:xfrm>
          <a:prstGeom prst="rect">
            <a:avLst/>
          </a:prstGeom>
        </p:spPr>
      </p:pic>
    </p:spTree>
    <p:extLst>
      <p:ext uri="{BB962C8B-B14F-4D97-AF65-F5344CB8AC3E}">
        <p14:creationId xmlns:p14="http://schemas.microsoft.com/office/powerpoint/2010/main" val="1357370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2242</TotalTime>
  <Words>1803</Words>
  <Application>Microsoft Office PowerPoint</Application>
  <PresentationFormat>Widescreen</PresentationFormat>
  <Paragraphs>221</Paragraphs>
  <Slides>116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116</vt:i4>
      </vt:variant>
    </vt:vector>
  </HeadingPairs>
  <TitlesOfParts>
    <vt:vector size="121" baseType="lpstr">
      <vt:lpstr>Arial</vt:lpstr>
      <vt:lpstr>Arial</vt:lpstr>
      <vt:lpstr>Calibri</vt:lpstr>
      <vt:lpstr>Calibri Light</vt:lpstr>
      <vt:lpstr>Office Theme</vt:lpstr>
      <vt:lpstr>Spring</vt:lpstr>
      <vt:lpstr>About this Course</vt:lpstr>
      <vt:lpstr>PowerPoint Presentation</vt:lpstr>
      <vt:lpstr>PowerPoint Presentation</vt:lpstr>
      <vt:lpstr>Download the Spring Tool Suite</vt:lpstr>
      <vt:lpstr>Download the Working files</vt:lpstr>
      <vt:lpstr>Spring Inversion of Control</vt:lpstr>
      <vt:lpstr>PowerPoint Presentation</vt:lpstr>
      <vt:lpstr>PowerPoint Presentation</vt:lpstr>
      <vt:lpstr>Dependency Injection Overview</vt:lpstr>
      <vt:lpstr>PowerPoint Presentation</vt:lpstr>
      <vt:lpstr>Dependency Injection In Practice</vt:lpstr>
      <vt:lpstr>PowerPoint Presentation</vt:lpstr>
      <vt:lpstr>PowerPoint Presentation</vt:lpstr>
      <vt:lpstr>PowerPoint Presentation</vt:lpstr>
      <vt:lpstr>PowerPoint Presentation</vt:lpstr>
      <vt:lpstr>PowerPoint Presentation</vt:lpstr>
      <vt:lpstr>IOC Container</vt:lpstr>
      <vt:lpstr>PowerPoint Presentation</vt:lpstr>
      <vt:lpstr>PowerPoint Presentation</vt:lpstr>
      <vt:lpstr>PowerPoint Presentation</vt:lpstr>
      <vt:lpstr>Spring IOC Container Benefits - Part 1</vt:lpstr>
      <vt:lpstr>PowerPoint Presentation</vt:lpstr>
      <vt:lpstr>Spring IOC Container Benefits - Part 2</vt:lpstr>
      <vt:lpstr>Spring Beans</vt:lpstr>
      <vt:lpstr>Spring Beans Overview</vt:lpstr>
      <vt:lpstr>PowerPoint Presentation</vt:lpstr>
      <vt:lpstr>Base Project Setup</vt:lpstr>
      <vt:lpstr>Introduction To Beans</vt:lpstr>
      <vt:lpstr>PowerPoint Presentation</vt:lpstr>
      <vt:lpstr>Constructor Injection - Part 1</vt:lpstr>
      <vt:lpstr>PowerPoint Presentation</vt:lpstr>
      <vt:lpstr>Constructor Injection - Part 2</vt:lpstr>
      <vt:lpstr>Setter Injection</vt:lpstr>
      <vt:lpstr>PowerPoint Presentation</vt:lpstr>
      <vt:lpstr>P Namespace And C Namespace</vt:lpstr>
      <vt:lpstr>Bean Instantiation With Factories</vt:lpstr>
      <vt:lpstr>PowerPoint Presentation</vt:lpstr>
      <vt:lpstr>Bean Scopes</vt:lpstr>
      <vt:lpstr>Method Injection And Application Context Aware</vt:lpstr>
      <vt:lpstr>Implementation of Application Content Aware</vt:lpstr>
      <vt:lpstr>Implementation of Method Injection</vt:lpstr>
      <vt:lpstr>Collections</vt:lpstr>
      <vt:lpstr>Collections</vt:lpstr>
      <vt:lpstr>Auto-Wiring with XML Part-1 &amp; 2</vt:lpstr>
      <vt:lpstr>Auto-Wiring with XML Part-1 &amp; 2(cont..)</vt:lpstr>
      <vt:lpstr>Auto-Wiring with XML Part-1 &amp; 2(cont..)</vt:lpstr>
      <vt:lpstr>Auto-Wiring with XML Part-1 &amp; 2(cont..)</vt:lpstr>
      <vt:lpstr>Auto-Wiring with XML Part-1 &amp; 2(cont..)</vt:lpstr>
      <vt:lpstr>Auto-Wiring with XML Part-1 &amp; 2(cont..)</vt:lpstr>
      <vt:lpstr>Auto-Wiring with XML Part-1 &amp; 2(cont…)</vt:lpstr>
      <vt:lpstr>PowerPoint Presentation</vt:lpstr>
      <vt:lpstr>PowerPoint Presentation</vt:lpstr>
      <vt:lpstr>Configuring The IOC Container With Annotations</vt:lpstr>
      <vt:lpstr>Overview</vt:lpstr>
      <vt:lpstr>What is Annotation Configuration?</vt:lpstr>
      <vt:lpstr>Introduction to Annotation Configuration</vt:lpstr>
      <vt:lpstr>PowerPoint Presentation</vt:lpstr>
      <vt:lpstr>PowerPoint Presentation</vt:lpstr>
      <vt:lpstr>PowerPoint Presentation</vt:lpstr>
      <vt:lpstr>Auto-Wiring with Annotation Part-1                   Setter Injection using Annotation</vt:lpstr>
      <vt:lpstr>Auto-Wiring with Annotation Part-1                   Setter Injection using Annotation</vt:lpstr>
      <vt:lpstr>Auto-Wiring with Annotation Part-1          Constructor Injection using Annotation</vt:lpstr>
      <vt:lpstr>Auto-Wiring with Annotation Part-1                   Setter Injection using Annotation</vt:lpstr>
      <vt:lpstr>Auto-Wiring with Annotation Part-1                   Setter Injection using Annotation(Output)</vt:lpstr>
      <vt:lpstr>Auto-Wiring with Annotation Part-2 Auto-Wiring for Arrays, List, Map, Set…</vt:lpstr>
      <vt:lpstr>PowerPoint Presentation</vt:lpstr>
      <vt:lpstr>Auto-Wiring with Annotation Part-2 Auto-Wiring for Arrays</vt:lpstr>
      <vt:lpstr>Auto-Wiring with Annotation Part-2 Auto-Wiring for List</vt:lpstr>
      <vt:lpstr>Auto-Wiring with Annotation Part-2 Auto-Wiring for Map</vt:lpstr>
      <vt:lpstr>Auto-Wiring with Annotation Part-2 Using ApplicationContext in Auto-Wiring</vt:lpstr>
      <vt:lpstr>org.springframework.beans.factory.annotation Annotation Type Autowired</vt:lpstr>
      <vt:lpstr>PowerPoint Presentation</vt:lpstr>
      <vt:lpstr>@Qualifier Annotation</vt:lpstr>
      <vt:lpstr>@Qualifier Annotation(cont..)</vt:lpstr>
      <vt:lpstr>@Qualifier Annotation(cont..)</vt:lpstr>
      <vt:lpstr>@Qualifier Annotation(cont..)</vt:lpstr>
      <vt:lpstr>@Qualifier Annotation(cont..)</vt:lpstr>
      <vt:lpstr>How to create Custom Qualifier</vt:lpstr>
      <vt:lpstr>java.lang.annotation Annotation Type Target</vt:lpstr>
      <vt:lpstr>PowerPoint Presentation</vt:lpstr>
      <vt:lpstr>@Resource Annotation</vt:lpstr>
      <vt:lpstr>@Resource Annotation</vt:lpstr>
      <vt:lpstr>PowerPoint Presentation</vt:lpstr>
      <vt:lpstr>javax.annotation Annotation Type Resource</vt:lpstr>
      <vt:lpstr>@Resource Annotation</vt:lpstr>
      <vt:lpstr>@Component Scanning</vt:lpstr>
      <vt:lpstr>@Component Scanning</vt:lpstr>
      <vt:lpstr>@Component Scanning</vt:lpstr>
      <vt:lpstr>@Component Scanning</vt:lpstr>
      <vt:lpstr>What's the difference between @Component, @Repository &amp; @Service annotations in Spring?</vt:lpstr>
      <vt:lpstr>PowerPoint Presentation</vt:lpstr>
      <vt:lpstr>@Lazy annotation</vt:lpstr>
      <vt:lpstr>@Lazy annotation</vt:lpstr>
      <vt:lpstr>@Lazy annotation</vt:lpstr>
      <vt:lpstr>@Qualifier annotation</vt:lpstr>
      <vt:lpstr>@Qualifier annotation</vt:lpstr>
      <vt:lpstr>@Qualifier annotation</vt:lpstr>
      <vt:lpstr>@Scope annotation</vt:lpstr>
      <vt:lpstr>@Scope annotation</vt:lpstr>
      <vt:lpstr>@Scope annotation</vt:lpstr>
      <vt:lpstr>Java Configuration Overview</vt:lpstr>
      <vt:lpstr>PowerPoint Presentation</vt:lpstr>
      <vt:lpstr>Introduction to Java Configuration</vt:lpstr>
      <vt:lpstr>Injecting Dependencies Part-1</vt:lpstr>
      <vt:lpstr>Injecting Dependencies Part-2</vt:lpstr>
      <vt:lpstr>Mixing Configuration Types</vt:lpstr>
      <vt:lpstr>Additional Container Features</vt:lpstr>
      <vt:lpstr>Additional Container Overview</vt:lpstr>
      <vt:lpstr>Resolving Resources Part-1</vt:lpstr>
      <vt:lpstr>Resolving Resources Part-2</vt:lpstr>
      <vt:lpstr>Property Placeholder Configure</vt:lpstr>
      <vt:lpstr>Using Imports To Organize Configuration</vt:lpstr>
      <vt:lpstr>Bean Lifecycle Callbacks – Part1</vt:lpstr>
      <vt:lpstr>Bean Lifecycle Callbacks – Part2</vt:lpstr>
      <vt:lpstr>Profiles</vt:lpstr>
    </vt:vector>
  </TitlesOfParts>
  <Company>Dell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dc:title>
  <dc:creator>Raghava, Dudi Venkata - Dell Team</dc:creator>
  <cp:keywords>No Restrictions</cp:keywords>
  <cp:lastModifiedBy>Aishwarya</cp:lastModifiedBy>
  <cp:revision>505</cp:revision>
  <dcterms:created xsi:type="dcterms:W3CDTF">2016-07-05T22:03:56Z</dcterms:created>
  <dcterms:modified xsi:type="dcterms:W3CDTF">2018-07-11T00:31:52Z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215428d5-fe76-496f-ba0b-c854a88d1f81</vt:lpwstr>
  </property>
  <property fmtid="{D5CDD505-2E9C-101B-9397-08002B2CF9AE}" pid="3" name="DocumentMarkings">
    <vt:lpwstr>&lt;SPAN style="FONT-FAMILY: museo sans for dell; COLOR: rgb(170,170,170); FONT-SIZE: 8.5pt"&gt; &lt;P align=left&gt;Dell - Internal Use - Confidential  &lt;/P&gt;&lt;/SPAN&gt;;&lt;SPAN style="FONT-FAMILY: museo sans for dell; COLOR: rgb(170,170,170); FONT-SIZE: 8.5pt"&gt; &lt;P align=le</vt:lpwstr>
  </property>
  <property fmtid="{D5CDD505-2E9C-101B-9397-08002B2CF9AE}" pid="4" name="titusconfig">
    <vt:lpwstr>0.6CorpGlobal</vt:lpwstr>
  </property>
  <property fmtid="{D5CDD505-2E9C-101B-9397-08002B2CF9AE}" pid="5" name="Document Editor">
    <vt:lpwstr/>
  </property>
  <property fmtid="{D5CDD505-2E9C-101B-9397-08002B2CF9AE}" pid="6" name="DellClassification">
    <vt:lpwstr>Internal Use</vt:lpwstr>
  </property>
  <property fmtid="{D5CDD505-2E9C-101B-9397-08002B2CF9AE}" pid="7" name="DellSublabels">
    <vt:lpwstr/>
  </property>
  <property fmtid="{D5CDD505-2E9C-101B-9397-08002B2CF9AE}" pid="8" name="DellVisualMarkingsPPT">
    <vt:lpwstr>Classification Footer</vt:lpwstr>
  </property>
  <property fmtid="{D5CDD505-2E9C-101B-9397-08002B2CF9AE}" pid="9" name="Document Creator">
    <vt:lpwstr/>
  </property>
  <property fmtid="{D5CDD505-2E9C-101B-9397-08002B2CF9AE}" pid="10" name="Classification">
    <vt:lpwstr>No Restrictions</vt:lpwstr>
  </property>
  <property fmtid="{D5CDD505-2E9C-101B-9397-08002B2CF9AE}" pid="11" name="Sublabels">
    <vt:lpwstr/>
  </property>
</Properties>
</file>